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0"/>
  </p:notesMasterIdLst>
  <p:sldIdLst>
    <p:sldId id="257" r:id="rId5"/>
    <p:sldId id="326" r:id="rId6"/>
    <p:sldId id="316" r:id="rId7"/>
    <p:sldId id="317" r:id="rId8"/>
    <p:sldId id="259" r:id="rId9"/>
    <p:sldId id="260" r:id="rId10"/>
    <p:sldId id="262" r:id="rId11"/>
    <p:sldId id="258" r:id="rId12"/>
    <p:sldId id="318" r:id="rId13"/>
    <p:sldId id="263" r:id="rId14"/>
    <p:sldId id="264" r:id="rId15"/>
    <p:sldId id="265" r:id="rId16"/>
    <p:sldId id="272" r:id="rId17"/>
    <p:sldId id="266" r:id="rId18"/>
    <p:sldId id="267" r:id="rId19"/>
    <p:sldId id="328" r:id="rId20"/>
    <p:sldId id="268" r:id="rId21"/>
    <p:sldId id="329" r:id="rId22"/>
    <p:sldId id="319" r:id="rId23"/>
    <p:sldId id="320" r:id="rId24"/>
    <p:sldId id="273" r:id="rId25"/>
    <p:sldId id="270" r:id="rId26"/>
    <p:sldId id="330" r:id="rId27"/>
    <p:sldId id="322" r:id="rId28"/>
    <p:sldId id="275" r:id="rId2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DDD4"/>
    <a:srgbClr val="FFF3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416082-3967-47B9-B2CE-A7439411A6A5}" v="52" dt="2025-10-29T13:02:01.61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4.xml"/></Relationships>
</file>

<file path=ppt/diagrams/_rels/data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4" Type="http://schemas.openxmlformats.org/officeDocument/2006/relationships/image" Target="../media/image67.png"/></Relationships>
</file>

<file path=ppt/diagrams/_rels/data12.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pymnts.com/fraud-prevention/2024/how-financial-scams-are-eroding-consumer-confidence-and-financial-health/" TargetMode="External"/><Relationship Id="rId1" Type="http://schemas.openxmlformats.org/officeDocument/2006/relationships/hyperlink" Target="https://nilsonreport.com/articles/card-fraud-losses-worldwide-in-2023/" TargetMode="External"/><Relationship Id="rId4" Type="http://schemas.openxmlformats.org/officeDocument/2006/relationships/image" Target="../media/image4.png"/></Relationships>
</file>

<file path=ppt/diagrams/_rels/data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hyperlink" Target="https://www.fraud.com/post/the-advantages-of-machine-learning-in-fraud-prevention" TargetMode="External"/><Relationship Id="rId1" Type="http://schemas.openxmlformats.org/officeDocument/2006/relationships/hyperlink" Target="https://www.pindrop.com/article/changing-landscape-banking-frauds/" TargetMode="Externa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ata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4" Type="http://schemas.openxmlformats.org/officeDocument/2006/relationships/image" Target="../media/image67.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nilsonreport.com/articles/card-fraud-losses-worldwide-in-2023/" TargetMode="External"/><Relationship Id="rId1" Type="http://schemas.openxmlformats.org/officeDocument/2006/relationships/image" Target="../media/image3.png"/><Relationship Id="rId4" Type="http://schemas.openxmlformats.org/officeDocument/2006/relationships/hyperlink" Target="https://www.pymnts.com/fraud-prevention/2024/how-financial-scams-are-eroding-consumer-confidence-and-financial-health/" TargetMode="External"/></Relationships>
</file>

<file path=ppt/diagrams/_rels/drawing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hyperlink" Target="https://www.pindrop.com/article/changing-landscape-banking-frauds/" TargetMode="External"/><Relationship Id="rId7" Type="http://schemas.openxmlformats.org/officeDocument/2006/relationships/image" Target="../media/image10.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hyperlink" Target="https://www.fraud.com/post/the-advantages-of-machine-learning-in-fraud-prevention" TargetMode="External"/><Relationship Id="rId5" Type="http://schemas.openxmlformats.org/officeDocument/2006/relationships/image" Target="../media/image9.svg"/><Relationship Id="rId4" Type="http://schemas.openxmlformats.org/officeDocument/2006/relationships/image" Target="../media/image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04066F-608A-4FC2-8A35-46725E8EBAC1}" type="doc">
      <dgm:prSet loTypeId="urn:microsoft.com/office/officeart/2005/8/layout/chevron1" loCatId="process" qsTypeId="urn:microsoft.com/office/officeart/2005/8/quickstyle/simple1" qsCatId="simple" csTypeId="urn:microsoft.com/office/officeart/2005/8/colors/accent2_5" csCatId="accent2" phldr="1"/>
      <dgm:spPr/>
    </dgm:pt>
    <dgm:pt modelId="{6A0A0550-C25D-4B3B-A10D-E8E524A6F81C}">
      <dgm:prSet phldrT="[Texte]"/>
      <dgm:spPr/>
      <dgm:t>
        <a:bodyPr/>
        <a:lstStyle/>
        <a:p>
          <a:r>
            <a:rPr lang="en-US" noProof="0"/>
            <a:t>INTRODUCTION &amp; CONTEXT</a:t>
          </a:r>
        </a:p>
      </dgm:t>
    </dgm:pt>
    <dgm:pt modelId="{A6DD748F-34E9-4545-BD79-55561493AE72}" type="parTrans" cxnId="{E0FE106F-5F10-4DD8-8C94-6C6DEA4426C0}">
      <dgm:prSet/>
      <dgm:spPr/>
      <dgm:t>
        <a:bodyPr/>
        <a:lstStyle/>
        <a:p>
          <a:endParaRPr lang="fr-FR"/>
        </a:p>
      </dgm:t>
    </dgm:pt>
    <dgm:pt modelId="{855FF35A-11E9-44AC-8717-F4C5A35BF991}" type="sibTrans" cxnId="{E0FE106F-5F10-4DD8-8C94-6C6DEA4426C0}">
      <dgm:prSet/>
      <dgm:spPr/>
      <dgm:t>
        <a:bodyPr/>
        <a:lstStyle/>
        <a:p>
          <a:endParaRPr lang="fr-FR"/>
        </a:p>
      </dgm:t>
    </dgm:pt>
    <dgm:pt modelId="{1982FF48-90E2-428C-80C7-18FABFDBDC6F}">
      <dgm:prSet phldrT="[Texte]"/>
      <dgm:spPr/>
      <dgm:t>
        <a:bodyPr/>
        <a:lstStyle/>
        <a:p>
          <a:r>
            <a:rPr lang="en-US" noProof="0"/>
            <a:t>EXPLORATORY DATA ANALYSIS</a:t>
          </a:r>
        </a:p>
      </dgm:t>
    </dgm:pt>
    <dgm:pt modelId="{5D17725B-3331-4231-8C63-33D7E077A803}" type="parTrans" cxnId="{61120103-F9DC-4E99-8CCD-61CB8B148916}">
      <dgm:prSet/>
      <dgm:spPr/>
      <dgm:t>
        <a:bodyPr/>
        <a:lstStyle/>
        <a:p>
          <a:endParaRPr lang="fr-FR"/>
        </a:p>
      </dgm:t>
    </dgm:pt>
    <dgm:pt modelId="{ED8C8AF2-F93E-4C72-9ECE-BEE9F71C630B}" type="sibTrans" cxnId="{61120103-F9DC-4E99-8CCD-61CB8B148916}">
      <dgm:prSet/>
      <dgm:spPr/>
      <dgm:t>
        <a:bodyPr/>
        <a:lstStyle/>
        <a:p>
          <a:endParaRPr lang="fr-FR"/>
        </a:p>
      </dgm:t>
    </dgm:pt>
    <dgm:pt modelId="{59A8159A-2310-4B6C-811E-708BD94FCD73}">
      <dgm:prSet phldrT="[Texte]"/>
      <dgm:spPr/>
      <dgm:t>
        <a:bodyPr/>
        <a:lstStyle/>
        <a:p>
          <a:r>
            <a:rPr lang="en-US" noProof="0"/>
            <a:t>METHODOLOGY &amp; MODELS</a:t>
          </a:r>
        </a:p>
      </dgm:t>
    </dgm:pt>
    <dgm:pt modelId="{4E06A5EF-4D77-4761-8BE8-71F082083F32}" type="parTrans" cxnId="{EE554671-3769-4C80-A4F9-1CF672C3E112}">
      <dgm:prSet/>
      <dgm:spPr/>
      <dgm:t>
        <a:bodyPr/>
        <a:lstStyle/>
        <a:p>
          <a:endParaRPr lang="fr-FR"/>
        </a:p>
      </dgm:t>
    </dgm:pt>
    <dgm:pt modelId="{503FBC2A-0BE4-4020-A99B-5D340B5E49CE}" type="sibTrans" cxnId="{EE554671-3769-4C80-A4F9-1CF672C3E112}">
      <dgm:prSet/>
      <dgm:spPr/>
      <dgm:t>
        <a:bodyPr/>
        <a:lstStyle/>
        <a:p>
          <a:endParaRPr lang="fr-FR"/>
        </a:p>
      </dgm:t>
    </dgm:pt>
    <dgm:pt modelId="{3838DF4E-DBB3-40ED-B0C9-0FB51B609AA5}">
      <dgm:prSet phldrT="[Texte]"/>
      <dgm:spPr/>
      <dgm:t>
        <a:bodyPr/>
        <a:lstStyle/>
        <a:p>
          <a:r>
            <a:rPr lang="en-US" noProof="0"/>
            <a:t>RESULTS &amp; CONCLUSION</a:t>
          </a:r>
        </a:p>
      </dgm:t>
    </dgm:pt>
    <dgm:pt modelId="{2AB99EE4-876F-4B90-BCAC-07AAE5F01243}" type="parTrans" cxnId="{EAB5B860-08BD-48B8-9A65-DFC60740BCA8}">
      <dgm:prSet/>
      <dgm:spPr/>
      <dgm:t>
        <a:bodyPr/>
        <a:lstStyle/>
        <a:p>
          <a:endParaRPr lang="fr-FR"/>
        </a:p>
      </dgm:t>
    </dgm:pt>
    <dgm:pt modelId="{747EC20C-ADE2-4305-B582-2D7586928D32}" type="sibTrans" cxnId="{EAB5B860-08BD-48B8-9A65-DFC60740BCA8}">
      <dgm:prSet/>
      <dgm:spPr/>
      <dgm:t>
        <a:bodyPr/>
        <a:lstStyle/>
        <a:p>
          <a:endParaRPr lang="fr-FR"/>
        </a:p>
      </dgm:t>
    </dgm:pt>
    <dgm:pt modelId="{786209C0-3712-4404-9E31-BA268D9F1539}" type="pres">
      <dgm:prSet presAssocID="{3D04066F-608A-4FC2-8A35-46725E8EBAC1}" presName="Name0" presStyleCnt="0">
        <dgm:presLayoutVars>
          <dgm:dir/>
          <dgm:animLvl val="lvl"/>
          <dgm:resizeHandles val="exact"/>
        </dgm:presLayoutVars>
      </dgm:prSet>
      <dgm:spPr/>
    </dgm:pt>
    <dgm:pt modelId="{68E2AC2D-A24E-44C6-9F6D-580CB67CD6F3}" type="pres">
      <dgm:prSet presAssocID="{6A0A0550-C25D-4B3B-A10D-E8E524A6F81C}" presName="parTxOnly" presStyleLbl="node1" presStyleIdx="0" presStyleCnt="4">
        <dgm:presLayoutVars>
          <dgm:chMax val="0"/>
          <dgm:chPref val="0"/>
          <dgm:bulletEnabled val="1"/>
        </dgm:presLayoutVars>
      </dgm:prSet>
      <dgm:spPr/>
    </dgm:pt>
    <dgm:pt modelId="{E9CE5C2D-B18A-423A-8234-72DEA1916A3C}" type="pres">
      <dgm:prSet presAssocID="{855FF35A-11E9-44AC-8717-F4C5A35BF991}" presName="parTxOnlySpace" presStyleCnt="0"/>
      <dgm:spPr/>
    </dgm:pt>
    <dgm:pt modelId="{74961A64-40E8-4334-9EE2-70DFC7855639}" type="pres">
      <dgm:prSet presAssocID="{1982FF48-90E2-428C-80C7-18FABFDBDC6F}" presName="parTxOnly" presStyleLbl="node1" presStyleIdx="1" presStyleCnt="4">
        <dgm:presLayoutVars>
          <dgm:chMax val="0"/>
          <dgm:chPref val="0"/>
          <dgm:bulletEnabled val="1"/>
        </dgm:presLayoutVars>
      </dgm:prSet>
      <dgm:spPr/>
    </dgm:pt>
    <dgm:pt modelId="{D79C3E43-6D60-46E3-9B70-A1512A7F8173}" type="pres">
      <dgm:prSet presAssocID="{ED8C8AF2-F93E-4C72-9ECE-BEE9F71C630B}" presName="parTxOnlySpace" presStyleCnt="0"/>
      <dgm:spPr/>
    </dgm:pt>
    <dgm:pt modelId="{E7037CD5-5EFC-4DB7-A526-6FF8460ABE2C}" type="pres">
      <dgm:prSet presAssocID="{59A8159A-2310-4B6C-811E-708BD94FCD73}" presName="parTxOnly" presStyleLbl="node1" presStyleIdx="2" presStyleCnt="4">
        <dgm:presLayoutVars>
          <dgm:chMax val="0"/>
          <dgm:chPref val="0"/>
          <dgm:bulletEnabled val="1"/>
        </dgm:presLayoutVars>
      </dgm:prSet>
      <dgm:spPr/>
    </dgm:pt>
    <dgm:pt modelId="{E917B02F-C736-42BF-B114-CAB87CF99B5F}" type="pres">
      <dgm:prSet presAssocID="{503FBC2A-0BE4-4020-A99B-5D340B5E49CE}" presName="parTxOnlySpace" presStyleCnt="0"/>
      <dgm:spPr/>
    </dgm:pt>
    <dgm:pt modelId="{6841D7E4-3355-4563-8F8F-2D5203EA7739}" type="pres">
      <dgm:prSet presAssocID="{3838DF4E-DBB3-40ED-B0C9-0FB51B609AA5}" presName="parTxOnly" presStyleLbl="node1" presStyleIdx="3" presStyleCnt="4">
        <dgm:presLayoutVars>
          <dgm:chMax val="0"/>
          <dgm:chPref val="0"/>
          <dgm:bulletEnabled val="1"/>
        </dgm:presLayoutVars>
      </dgm:prSet>
      <dgm:spPr/>
    </dgm:pt>
  </dgm:ptLst>
  <dgm:cxnLst>
    <dgm:cxn modelId="{61120103-F9DC-4E99-8CCD-61CB8B148916}" srcId="{3D04066F-608A-4FC2-8A35-46725E8EBAC1}" destId="{1982FF48-90E2-428C-80C7-18FABFDBDC6F}" srcOrd="1" destOrd="0" parTransId="{5D17725B-3331-4231-8C63-33D7E077A803}" sibTransId="{ED8C8AF2-F93E-4C72-9ECE-BEE9F71C630B}"/>
    <dgm:cxn modelId="{47D19D13-CA2A-4D30-8863-446C9353F0F1}" type="presOf" srcId="{1982FF48-90E2-428C-80C7-18FABFDBDC6F}" destId="{74961A64-40E8-4334-9EE2-70DFC7855639}" srcOrd="0" destOrd="0" presId="urn:microsoft.com/office/officeart/2005/8/layout/chevron1"/>
    <dgm:cxn modelId="{EAB5B860-08BD-48B8-9A65-DFC60740BCA8}" srcId="{3D04066F-608A-4FC2-8A35-46725E8EBAC1}" destId="{3838DF4E-DBB3-40ED-B0C9-0FB51B609AA5}" srcOrd="3" destOrd="0" parTransId="{2AB99EE4-876F-4B90-BCAC-07AAE5F01243}" sibTransId="{747EC20C-ADE2-4305-B582-2D7586928D32}"/>
    <dgm:cxn modelId="{E0FE106F-5F10-4DD8-8C94-6C6DEA4426C0}" srcId="{3D04066F-608A-4FC2-8A35-46725E8EBAC1}" destId="{6A0A0550-C25D-4B3B-A10D-E8E524A6F81C}" srcOrd="0" destOrd="0" parTransId="{A6DD748F-34E9-4545-BD79-55561493AE72}" sibTransId="{855FF35A-11E9-44AC-8717-F4C5A35BF991}"/>
    <dgm:cxn modelId="{6E6D176F-8990-4EF3-BC86-39FB4928F4BF}" type="presOf" srcId="{59A8159A-2310-4B6C-811E-708BD94FCD73}" destId="{E7037CD5-5EFC-4DB7-A526-6FF8460ABE2C}" srcOrd="0" destOrd="0" presId="urn:microsoft.com/office/officeart/2005/8/layout/chevron1"/>
    <dgm:cxn modelId="{EE554671-3769-4C80-A4F9-1CF672C3E112}" srcId="{3D04066F-608A-4FC2-8A35-46725E8EBAC1}" destId="{59A8159A-2310-4B6C-811E-708BD94FCD73}" srcOrd="2" destOrd="0" parTransId="{4E06A5EF-4D77-4761-8BE8-71F082083F32}" sibTransId="{503FBC2A-0BE4-4020-A99B-5D340B5E49CE}"/>
    <dgm:cxn modelId="{64A25853-AB71-4DDA-84A5-164DF9DF61E8}" type="presOf" srcId="{3838DF4E-DBB3-40ED-B0C9-0FB51B609AA5}" destId="{6841D7E4-3355-4563-8F8F-2D5203EA7739}" srcOrd="0" destOrd="0" presId="urn:microsoft.com/office/officeart/2005/8/layout/chevron1"/>
    <dgm:cxn modelId="{578F9AA7-5F0E-4A95-914A-27363131FA06}" type="presOf" srcId="{6A0A0550-C25D-4B3B-A10D-E8E524A6F81C}" destId="{68E2AC2D-A24E-44C6-9F6D-580CB67CD6F3}" srcOrd="0" destOrd="0" presId="urn:microsoft.com/office/officeart/2005/8/layout/chevron1"/>
    <dgm:cxn modelId="{9A47E7F0-0687-4352-A726-0E7B52896DB2}" type="presOf" srcId="{3D04066F-608A-4FC2-8A35-46725E8EBAC1}" destId="{786209C0-3712-4404-9E31-BA268D9F1539}" srcOrd="0" destOrd="0" presId="urn:microsoft.com/office/officeart/2005/8/layout/chevron1"/>
    <dgm:cxn modelId="{A43584EA-40EA-4B71-AD14-DACEA3CC20FD}" type="presParOf" srcId="{786209C0-3712-4404-9E31-BA268D9F1539}" destId="{68E2AC2D-A24E-44C6-9F6D-580CB67CD6F3}" srcOrd="0" destOrd="0" presId="urn:microsoft.com/office/officeart/2005/8/layout/chevron1"/>
    <dgm:cxn modelId="{DD01EB21-716C-47FD-88BB-2C9E8396E54E}" type="presParOf" srcId="{786209C0-3712-4404-9E31-BA268D9F1539}" destId="{E9CE5C2D-B18A-423A-8234-72DEA1916A3C}" srcOrd="1" destOrd="0" presId="urn:microsoft.com/office/officeart/2005/8/layout/chevron1"/>
    <dgm:cxn modelId="{FDB72F98-8783-4D0E-8AA4-359461FCEFB3}" type="presParOf" srcId="{786209C0-3712-4404-9E31-BA268D9F1539}" destId="{74961A64-40E8-4334-9EE2-70DFC7855639}" srcOrd="2" destOrd="0" presId="urn:microsoft.com/office/officeart/2005/8/layout/chevron1"/>
    <dgm:cxn modelId="{8E4C14CD-0D09-47DB-BA44-C483089DAB9A}" type="presParOf" srcId="{786209C0-3712-4404-9E31-BA268D9F1539}" destId="{D79C3E43-6D60-46E3-9B70-A1512A7F8173}" srcOrd="3" destOrd="0" presId="urn:microsoft.com/office/officeart/2005/8/layout/chevron1"/>
    <dgm:cxn modelId="{051CC58F-AEB1-4BFA-9559-B726DC010398}" type="presParOf" srcId="{786209C0-3712-4404-9E31-BA268D9F1539}" destId="{E7037CD5-5EFC-4DB7-A526-6FF8460ABE2C}" srcOrd="4" destOrd="0" presId="urn:microsoft.com/office/officeart/2005/8/layout/chevron1"/>
    <dgm:cxn modelId="{A50CB078-82CB-4820-BC2C-60AC49C6FBA2}" type="presParOf" srcId="{786209C0-3712-4404-9E31-BA268D9F1539}" destId="{E917B02F-C736-42BF-B114-CAB87CF99B5F}" srcOrd="5" destOrd="0" presId="urn:microsoft.com/office/officeart/2005/8/layout/chevron1"/>
    <dgm:cxn modelId="{0E2A4CF2-3D97-4BCA-9C9F-73F490755326}" type="presParOf" srcId="{786209C0-3712-4404-9E31-BA268D9F1539}" destId="{6841D7E4-3355-4563-8F8F-2D5203EA7739}"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AF947B8-3F59-4010-A219-8BF9AEE2084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2282F34-FC52-48F4-9965-98A051933DAB}">
      <dgm:prSet custT="1"/>
      <dgm:spPr/>
      <dgm:t>
        <a:bodyPr/>
        <a:lstStyle/>
        <a:p>
          <a:pPr>
            <a:lnSpc>
              <a:spcPct val="100000"/>
            </a:lnSpc>
          </a:pPr>
          <a:r>
            <a:rPr lang="en-US" sz="2000"/>
            <a:t>This model outperformed the others, achieving a recall close to 90% and an AUC of 0.9477 at a precision of 38 %.</a:t>
          </a:r>
        </a:p>
      </dgm:t>
    </dgm:pt>
    <dgm:pt modelId="{C30661C2-C773-4D73-B73D-1064FAF574B7}" type="parTrans" cxnId="{83ECBB43-0120-43A9-975C-84DB7E4A03F7}">
      <dgm:prSet/>
      <dgm:spPr/>
      <dgm:t>
        <a:bodyPr/>
        <a:lstStyle/>
        <a:p>
          <a:endParaRPr lang="en-US"/>
        </a:p>
      </dgm:t>
    </dgm:pt>
    <dgm:pt modelId="{A972A31E-4364-497E-893B-EAA7A70AA314}" type="sibTrans" cxnId="{83ECBB43-0120-43A9-975C-84DB7E4A03F7}">
      <dgm:prSet/>
      <dgm:spPr/>
      <dgm:t>
        <a:bodyPr/>
        <a:lstStyle/>
        <a:p>
          <a:pPr>
            <a:lnSpc>
              <a:spcPct val="100000"/>
            </a:lnSpc>
          </a:pPr>
          <a:endParaRPr lang="en-US"/>
        </a:p>
      </dgm:t>
    </dgm:pt>
    <dgm:pt modelId="{76CC511B-B637-4B91-A0D8-510FA94253F3}">
      <dgm:prSet/>
      <dgm:spPr/>
      <dgm:t>
        <a:bodyPr/>
        <a:lstStyle/>
        <a:p>
          <a:pPr>
            <a:lnSpc>
              <a:spcPct val="100000"/>
            </a:lnSpc>
          </a:pPr>
          <a:r>
            <a:rPr lang="en-US"/>
            <a:t>Ability to learn complex nonlinear relationships the DNN became our best model for effectively detecting fraud.</a:t>
          </a:r>
        </a:p>
      </dgm:t>
    </dgm:pt>
    <dgm:pt modelId="{F710EDD2-D6EA-4F97-BADF-0E9AF27F66B4}" type="parTrans" cxnId="{433F3E44-CF1D-49CE-A03F-EB894358EA7D}">
      <dgm:prSet/>
      <dgm:spPr/>
      <dgm:t>
        <a:bodyPr/>
        <a:lstStyle/>
        <a:p>
          <a:endParaRPr lang="en-US"/>
        </a:p>
      </dgm:t>
    </dgm:pt>
    <dgm:pt modelId="{D7D98B67-2A01-4B59-B549-E9CBE9945069}" type="sibTrans" cxnId="{433F3E44-CF1D-49CE-A03F-EB894358EA7D}">
      <dgm:prSet/>
      <dgm:spPr/>
      <dgm:t>
        <a:bodyPr/>
        <a:lstStyle/>
        <a:p>
          <a:pPr>
            <a:lnSpc>
              <a:spcPct val="100000"/>
            </a:lnSpc>
          </a:pPr>
          <a:endParaRPr lang="en-US"/>
        </a:p>
      </dgm:t>
    </dgm:pt>
    <dgm:pt modelId="{F267BF28-A8D2-4574-9B63-AEE4911FA5FC}">
      <dgm:prSet/>
      <dgm:spPr/>
      <dgm:t>
        <a:bodyPr/>
        <a:lstStyle/>
        <a:p>
          <a:pPr>
            <a:lnSpc>
              <a:spcPct val="100000"/>
            </a:lnSpc>
          </a:pPr>
          <a:r>
            <a:rPr lang="en-US"/>
            <a:t>Well-calibrated neural network remains the most powerful solution for this type of problem</a:t>
          </a:r>
          <a:endParaRPr lang="en-US" b="0"/>
        </a:p>
      </dgm:t>
    </dgm:pt>
    <dgm:pt modelId="{ED477054-0A59-4180-B0B0-499020ADAE7D}" type="parTrans" cxnId="{63200C22-9E7D-49B3-B330-DED79570F175}">
      <dgm:prSet/>
      <dgm:spPr/>
      <dgm:t>
        <a:bodyPr/>
        <a:lstStyle/>
        <a:p>
          <a:endParaRPr lang="en-US"/>
        </a:p>
      </dgm:t>
    </dgm:pt>
    <dgm:pt modelId="{0E8F95C4-9F7C-4DEE-A430-93585584F150}" type="sibTrans" cxnId="{63200C22-9E7D-49B3-B330-DED79570F175}">
      <dgm:prSet/>
      <dgm:spPr/>
      <dgm:t>
        <a:bodyPr/>
        <a:lstStyle/>
        <a:p>
          <a:pPr>
            <a:lnSpc>
              <a:spcPct val="100000"/>
            </a:lnSpc>
          </a:pPr>
          <a:endParaRPr lang="en-US"/>
        </a:p>
      </dgm:t>
    </dgm:pt>
    <dgm:pt modelId="{0E76FC92-272B-456E-A150-752709BF71F6}" type="pres">
      <dgm:prSet presAssocID="{DAF947B8-3F59-4010-A219-8BF9AEE2084E}" presName="root" presStyleCnt="0">
        <dgm:presLayoutVars>
          <dgm:dir/>
          <dgm:resizeHandles val="exact"/>
        </dgm:presLayoutVars>
      </dgm:prSet>
      <dgm:spPr/>
    </dgm:pt>
    <dgm:pt modelId="{4B6D82ED-1B7D-42A7-86C1-CAB13D9152AF}" type="pres">
      <dgm:prSet presAssocID="{92282F34-FC52-48F4-9965-98A051933DAB}" presName="compNode" presStyleCnt="0"/>
      <dgm:spPr/>
    </dgm:pt>
    <dgm:pt modelId="{264C006E-2FE0-4F1B-99F7-FB077486664A}" type="pres">
      <dgm:prSet presAssocID="{92282F34-FC52-48F4-9965-98A051933DAB}" presName="bgRect" presStyleLbl="bgShp" presStyleIdx="0" presStyleCnt="3"/>
      <dgm:spPr/>
    </dgm:pt>
    <dgm:pt modelId="{910E0039-D1FD-45FB-BBF9-BCD84341983F}" type="pres">
      <dgm:prSet presAssocID="{92282F34-FC52-48F4-9965-98A051933DA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raphique exponentiel avec un remplissage uni"/>
        </a:ext>
      </dgm:extLst>
    </dgm:pt>
    <dgm:pt modelId="{0E18514A-9FB2-4E5B-84FB-4753AE6B49E4}" type="pres">
      <dgm:prSet presAssocID="{92282F34-FC52-48F4-9965-98A051933DAB}" presName="spaceRect" presStyleCnt="0"/>
      <dgm:spPr/>
    </dgm:pt>
    <dgm:pt modelId="{FE8538C7-2D75-4514-93B4-2771E7660BA0}" type="pres">
      <dgm:prSet presAssocID="{92282F34-FC52-48F4-9965-98A051933DAB}" presName="parTx" presStyleLbl="revTx" presStyleIdx="0" presStyleCnt="3">
        <dgm:presLayoutVars>
          <dgm:chMax val="0"/>
          <dgm:chPref val="0"/>
        </dgm:presLayoutVars>
      </dgm:prSet>
      <dgm:spPr/>
    </dgm:pt>
    <dgm:pt modelId="{D081036D-6253-4C6B-87D5-9205E8827213}" type="pres">
      <dgm:prSet presAssocID="{A972A31E-4364-497E-893B-EAA7A70AA314}" presName="sibTrans" presStyleCnt="0"/>
      <dgm:spPr/>
    </dgm:pt>
    <dgm:pt modelId="{755C6AA0-04F4-44B9-B226-50E90D8FB6F7}" type="pres">
      <dgm:prSet presAssocID="{76CC511B-B637-4B91-A0D8-510FA94253F3}" presName="compNode" presStyleCnt="0"/>
      <dgm:spPr/>
    </dgm:pt>
    <dgm:pt modelId="{68E6826A-AAC2-4299-9AB4-F88FFD1795EF}" type="pres">
      <dgm:prSet presAssocID="{76CC511B-B637-4B91-A0D8-510FA94253F3}" presName="bgRect" presStyleLbl="bgShp" presStyleIdx="1" presStyleCnt="3"/>
      <dgm:spPr/>
    </dgm:pt>
    <dgm:pt modelId="{77B8EFD9-51E8-4AE8-AF6B-3E12CB71517E}" type="pres">
      <dgm:prSet presAssocID="{76CC511B-B637-4B91-A0D8-510FA94253F3}" presName="iconRect" presStyleLbl="node1" presStyleIdx="1" presStyleCnt="3"/>
      <dgm:spPr>
        <a:blipFill>
          <a:blip xmlns:r="http://schemas.openxmlformats.org/officeDocument/2006/relationships" r:embed="rId3"/>
          <a:srcRect/>
          <a:stretch>
            <a:fillRect/>
          </a:stretch>
        </a:blipFill>
        <a:ln>
          <a:noFill/>
        </a:ln>
      </dgm:spPr>
    </dgm:pt>
    <dgm:pt modelId="{DA255516-1ACE-4222-B567-7A891A275A8D}" type="pres">
      <dgm:prSet presAssocID="{76CC511B-B637-4B91-A0D8-510FA94253F3}" presName="spaceRect" presStyleCnt="0"/>
      <dgm:spPr/>
    </dgm:pt>
    <dgm:pt modelId="{66B46D02-0728-4706-B036-ACA178857555}" type="pres">
      <dgm:prSet presAssocID="{76CC511B-B637-4B91-A0D8-510FA94253F3}" presName="parTx" presStyleLbl="revTx" presStyleIdx="1" presStyleCnt="3">
        <dgm:presLayoutVars>
          <dgm:chMax val="0"/>
          <dgm:chPref val="0"/>
        </dgm:presLayoutVars>
      </dgm:prSet>
      <dgm:spPr/>
    </dgm:pt>
    <dgm:pt modelId="{45761577-8E8C-482E-8F35-F731C98D2FA1}" type="pres">
      <dgm:prSet presAssocID="{D7D98B67-2A01-4B59-B549-E9CBE9945069}" presName="sibTrans" presStyleCnt="0"/>
      <dgm:spPr/>
    </dgm:pt>
    <dgm:pt modelId="{C8BED2C1-1260-441C-A97F-8EA35AC009D0}" type="pres">
      <dgm:prSet presAssocID="{F267BF28-A8D2-4574-9B63-AEE4911FA5FC}" presName="compNode" presStyleCnt="0"/>
      <dgm:spPr/>
    </dgm:pt>
    <dgm:pt modelId="{4BD2D2E4-C196-41D7-8CA6-14CC2FEBCBB8}" type="pres">
      <dgm:prSet presAssocID="{F267BF28-A8D2-4574-9B63-AEE4911FA5FC}" presName="bgRect" presStyleLbl="bgShp" presStyleIdx="2" presStyleCnt="3" custLinFactNeighborX="-364" custLinFactNeighborY="837"/>
      <dgm:spPr/>
    </dgm:pt>
    <dgm:pt modelId="{4345DCC8-D733-4CBA-9C0A-0D024BE244B6}" type="pres">
      <dgm:prSet presAssocID="{F267BF28-A8D2-4574-9B63-AEE4911FA5FC}" presName="iconRect" presStyleLbl="node1" presStyleIdx="2" presStyleCnt="3"/>
      <dgm:spPr>
        <a:blipFill>
          <a:blip xmlns:r="http://schemas.openxmlformats.org/officeDocument/2006/relationships" r:embed="rId4"/>
          <a:srcRect/>
          <a:stretch>
            <a:fillRect/>
          </a:stretch>
        </a:blipFill>
        <a:ln>
          <a:noFill/>
        </a:ln>
      </dgm:spPr>
    </dgm:pt>
    <dgm:pt modelId="{9B907F48-9AC1-4893-9BFC-FCE6158B9B71}" type="pres">
      <dgm:prSet presAssocID="{F267BF28-A8D2-4574-9B63-AEE4911FA5FC}" presName="spaceRect" presStyleCnt="0"/>
      <dgm:spPr/>
    </dgm:pt>
    <dgm:pt modelId="{50052B30-939C-48F3-B216-5E5144BD684D}" type="pres">
      <dgm:prSet presAssocID="{F267BF28-A8D2-4574-9B63-AEE4911FA5FC}" presName="parTx" presStyleLbl="revTx" presStyleIdx="2" presStyleCnt="3">
        <dgm:presLayoutVars>
          <dgm:chMax val="0"/>
          <dgm:chPref val="0"/>
        </dgm:presLayoutVars>
      </dgm:prSet>
      <dgm:spPr/>
    </dgm:pt>
  </dgm:ptLst>
  <dgm:cxnLst>
    <dgm:cxn modelId="{63200C22-9E7D-49B3-B330-DED79570F175}" srcId="{DAF947B8-3F59-4010-A219-8BF9AEE2084E}" destId="{F267BF28-A8D2-4574-9B63-AEE4911FA5FC}" srcOrd="2" destOrd="0" parTransId="{ED477054-0A59-4180-B0B0-499020ADAE7D}" sibTransId="{0E8F95C4-9F7C-4DEE-A430-93585584F150}"/>
    <dgm:cxn modelId="{83ECBB43-0120-43A9-975C-84DB7E4A03F7}" srcId="{DAF947B8-3F59-4010-A219-8BF9AEE2084E}" destId="{92282F34-FC52-48F4-9965-98A051933DAB}" srcOrd="0" destOrd="0" parTransId="{C30661C2-C773-4D73-B73D-1064FAF574B7}" sibTransId="{A972A31E-4364-497E-893B-EAA7A70AA314}"/>
    <dgm:cxn modelId="{433F3E44-CF1D-49CE-A03F-EB894358EA7D}" srcId="{DAF947B8-3F59-4010-A219-8BF9AEE2084E}" destId="{76CC511B-B637-4B91-A0D8-510FA94253F3}" srcOrd="1" destOrd="0" parTransId="{F710EDD2-D6EA-4F97-BADF-0E9AF27F66B4}" sibTransId="{D7D98B67-2A01-4B59-B549-E9CBE9945069}"/>
    <dgm:cxn modelId="{FABC187C-2E78-44C3-8330-3D04B88165DE}" type="presOf" srcId="{76CC511B-B637-4B91-A0D8-510FA94253F3}" destId="{66B46D02-0728-4706-B036-ACA178857555}" srcOrd="0" destOrd="0" presId="urn:microsoft.com/office/officeart/2018/2/layout/IconVerticalSolidList"/>
    <dgm:cxn modelId="{7ACD4296-CE19-4A50-9347-AB6DCB13B28D}" type="presOf" srcId="{92282F34-FC52-48F4-9965-98A051933DAB}" destId="{FE8538C7-2D75-4514-93B4-2771E7660BA0}" srcOrd="0" destOrd="0" presId="urn:microsoft.com/office/officeart/2018/2/layout/IconVerticalSolidList"/>
    <dgm:cxn modelId="{C7C0F9A4-B7DD-4FD8-8660-7BDB2459EC60}" type="presOf" srcId="{F267BF28-A8D2-4574-9B63-AEE4911FA5FC}" destId="{50052B30-939C-48F3-B216-5E5144BD684D}" srcOrd="0" destOrd="0" presId="urn:microsoft.com/office/officeart/2018/2/layout/IconVerticalSolidList"/>
    <dgm:cxn modelId="{3C12D3A6-AC85-44BD-BC42-E7F4DB41AE2A}" type="presOf" srcId="{DAF947B8-3F59-4010-A219-8BF9AEE2084E}" destId="{0E76FC92-272B-456E-A150-752709BF71F6}" srcOrd="0" destOrd="0" presId="urn:microsoft.com/office/officeart/2018/2/layout/IconVerticalSolidList"/>
    <dgm:cxn modelId="{5D5FC7AB-CD93-408B-96D8-EC0F9663EF0F}" type="presParOf" srcId="{0E76FC92-272B-456E-A150-752709BF71F6}" destId="{4B6D82ED-1B7D-42A7-86C1-CAB13D9152AF}" srcOrd="0" destOrd="0" presId="urn:microsoft.com/office/officeart/2018/2/layout/IconVerticalSolidList"/>
    <dgm:cxn modelId="{44C1CFCF-8EA9-43D5-9C51-654CB2E263BE}" type="presParOf" srcId="{4B6D82ED-1B7D-42A7-86C1-CAB13D9152AF}" destId="{264C006E-2FE0-4F1B-99F7-FB077486664A}" srcOrd="0" destOrd="0" presId="urn:microsoft.com/office/officeart/2018/2/layout/IconVerticalSolidList"/>
    <dgm:cxn modelId="{F24B5785-3B11-47F7-8554-5090791885BD}" type="presParOf" srcId="{4B6D82ED-1B7D-42A7-86C1-CAB13D9152AF}" destId="{910E0039-D1FD-45FB-BBF9-BCD84341983F}" srcOrd="1" destOrd="0" presId="urn:microsoft.com/office/officeart/2018/2/layout/IconVerticalSolidList"/>
    <dgm:cxn modelId="{056758B5-D372-4809-B786-2C074B8EE54C}" type="presParOf" srcId="{4B6D82ED-1B7D-42A7-86C1-CAB13D9152AF}" destId="{0E18514A-9FB2-4E5B-84FB-4753AE6B49E4}" srcOrd="2" destOrd="0" presId="urn:microsoft.com/office/officeart/2018/2/layout/IconVerticalSolidList"/>
    <dgm:cxn modelId="{43B6C599-7328-4573-9775-536E8D5A6D04}" type="presParOf" srcId="{4B6D82ED-1B7D-42A7-86C1-CAB13D9152AF}" destId="{FE8538C7-2D75-4514-93B4-2771E7660BA0}" srcOrd="3" destOrd="0" presId="urn:microsoft.com/office/officeart/2018/2/layout/IconVerticalSolidList"/>
    <dgm:cxn modelId="{80D3C295-2603-41D5-B729-60C92A323A76}" type="presParOf" srcId="{0E76FC92-272B-456E-A150-752709BF71F6}" destId="{D081036D-6253-4C6B-87D5-9205E8827213}" srcOrd="1" destOrd="0" presId="urn:microsoft.com/office/officeart/2018/2/layout/IconVerticalSolidList"/>
    <dgm:cxn modelId="{2F72FE91-891A-4F49-ABFD-9A5E5BD0E90F}" type="presParOf" srcId="{0E76FC92-272B-456E-A150-752709BF71F6}" destId="{755C6AA0-04F4-44B9-B226-50E90D8FB6F7}" srcOrd="2" destOrd="0" presId="urn:microsoft.com/office/officeart/2018/2/layout/IconVerticalSolidList"/>
    <dgm:cxn modelId="{CED24A5A-4B13-4DD1-AA5A-0F009DCFD710}" type="presParOf" srcId="{755C6AA0-04F4-44B9-B226-50E90D8FB6F7}" destId="{68E6826A-AAC2-4299-9AB4-F88FFD1795EF}" srcOrd="0" destOrd="0" presId="urn:microsoft.com/office/officeart/2018/2/layout/IconVerticalSolidList"/>
    <dgm:cxn modelId="{D12EE601-13B1-4707-92D3-3CA795899882}" type="presParOf" srcId="{755C6AA0-04F4-44B9-B226-50E90D8FB6F7}" destId="{77B8EFD9-51E8-4AE8-AF6B-3E12CB71517E}" srcOrd="1" destOrd="0" presId="urn:microsoft.com/office/officeart/2018/2/layout/IconVerticalSolidList"/>
    <dgm:cxn modelId="{3DFA682C-A48D-41DD-9379-9038A56B8C71}" type="presParOf" srcId="{755C6AA0-04F4-44B9-B226-50E90D8FB6F7}" destId="{DA255516-1ACE-4222-B567-7A891A275A8D}" srcOrd="2" destOrd="0" presId="urn:microsoft.com/office/officeart/2018/2/layout/IconVerticalSolidList"/>
    <dgm:cxn modelId="{069E3DB4-B739-4E1E-999E-8FE1E0101801}" type="presParOf" srcId="{755C6AA0-04F4-44B9-B226-50E90D8FB6F7}" destId="{66B46D02-0728-4706-B036-ACA178857555}" srcOrd="3" destOrd="0" presId="urn:microsoft.com/office/officeart/2018/2/layout/IconVerticalSolidList"/>
    <dgm:cxn modelId="{684A013B-0DE8-4800-926C-F8EDF725229F}" type="presParOf" srcId="{0E76FC92-272B-456E-A150-752709BF71F6}" destId="{45761577-8E8C-482E-8F35-F731C98D2FA1}" srcOrd="3" destOrd="0" presId="urn:microsoft.com/office/officeart/2018/2/layout/IconVerticalSolidList"/>
    <dgm:cxn modelId="{136D993B-3465-4309-9CDC-84EF583DD76B}" type="presParOf" srcId="{0E76FC92-272B-456E-A150-752709BF71F6}" destId="{C8BED2C1-1260-441C-A97F-8EA35AC009D0}" srcOrd="4" destOrd="0" presId="urn:microsoft.com/office/officeart/2018/2/layout/IconVerticalSolidList"/>
    <dgm:cxn modelId="{4CEB2C70-BC6B-492B-BDB5-AB76DFC9640B}" type="presParOf" srcId="{C8BED2C1-1260-441C-A97F-8EA35AC009D0}" destId="{4BD2D2E4-C196-41D7-8CA6-14CC2FEBCBB8}" srcOrd="0" destOrd="0" presId="urn:microsoft.com/office/officeart/2018/2/layout/IconVerticalSolidList"/>
    <dgm:cxn modelId="{E186B75B-869A-481B-8FD2-061D817B6385}" type="presParOf" srcId="{C8BED2C1-1260-441C-A97F-8EA35AC009D0}" destId="{4345DCC8-D733-4CBA-9C0A-0D024BE244B6}" srcOrd="1" destOrd="0" presId="urn:microsoft.com/office/officeart/2018/2/layout/IconVerticalSolidList"/>
    <dgm:cxn modelId="{AB1321D8-85B5-4D5D-B20E-770903CF6005}" type="presParOf" srcId="{C8BED2C1-1260-441C-A97F-8EA35AC009D0}" destId="{9B907F48-9AC1-4893-9BFC-FCE6158B9B71}" srcOrd="2" destOrd="0" presId="urn:microsoft.com/office/officeart/2018/2/layout/IconVerticalSolidList"/>
    <dgm:cxn modelId="{1D11B157-E9B4-404B-BE14-4E2FF5A0199C}" type="presParOf" srcId="{C8BED2C1-1260-441C-A97F-8EA35AC009D0}" destId="{50052B30-939C-48F3-B216-5E5144BD684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85BC1EC-839B-4569-9EA8-2B8FA8105B10}" type="doc">
      <dgm:prSet loTypeId="urn:microsoft.com/office/officeart/2005/8/layout/vList2" loCatId="list" qsTypeId="urn:microsoft.com/office/officeart/2005/8/quickstyle/simple3" qsCatId="simple" csTypeId="urn:microsoft.com/office/officeart/2005/8/colors/accent2_2" csCatId="accent2" phldr="1"/>
      <dgm:spPr/>
      <dgm:t>
        <a:bodyPr/>
        <a:lstStyle/>
        <a:p>
          <a:endParaRPr lang="fr-FR"/>
        </a:p>
      </dgm:t>
    </dgm:pt>
    <dgm:pt modelId="{B2531C8F-0668-405C-8025-9B455A909C88}">
      <dgm:prSet phldrT="[Texte]"/>
      <dgm:spPr>
        <a:solidFill>
          <a:srgbClr val="EFDDD4"/>
        </a:solidFill>
      </dgm:spPr>
      <dgm:t>
        <a:bodyPr/>
        <a:lstStyle/>
        <a:p>
          <a:pPr>
            <a:buAutoNum type="arabicPeriod"/>
          </a:pPr>
          <a:r>
            <a:rPr lang="en-US" b="1" noProof="0"/>
            <a:t>Data Limitations :</a:t>
          </a:r>
          <a:endParaRPr lang="en-US" noProof="0"/>
        </a:p>
      </dgm:t>
    </dgm:pt>
    <dgm:pt modelId="{FD3DC19B-516F-48E0-AC6B-846FB27A9E02}" type="parTrans" cxnId="{D0D45F1C-055A-4E31-B1EC-89BBF8BDFAE1}">
      <dgm:prSet/>
      <dgm:spPr/>
      <dgm:t>
        <a:bodyPr/>
        <a:lstStyle/>
        <a:p>
          <a:endParaRPr lang="fr-FR"/>
        </a:p>
      </dgm:t>
    </dgm:pt>
    <dgm:pt modelId="{4BDC406E-4328-4D4C-AF99-24A1B9074AFE}" type="sibTrans" cxnId="{D0D45F1C-055A-4E31-B1EC-89BBF8BDFAE1}">
      <dgm:prSet/>
      <dgm:spPr/>
      <dgm:t>
        <a:bodyPr/>
        <a:lstStyle/>
        <a:p>
          <a:endParaRPr lang="fr-FR"/>
        </a:p>
      </dgm:t>
    </dgm:pt>
    <dgm:pt modelId="{4591A5B8-B7E4-443A-898F-FA0B1DB717A8}">
      <dgm:prSet phldrT="[Texte]"/>
      <dgm:spPr/>
      <dgm:t>
        <a:bodyPr/>
        <a:lstStyle/>
        <a:p>
          <a:pPr>
            <a:buFont typeface="Arial" panose="020B0604020202020204" pitchFamily="34" charset="0"/>
            <a:buChar char="•"/>
          </a:pPr>
          <a:r>
            <a:rPr lang="en-US" b="0" noProof="0">
              <a:latin typeface="+mn-lt"/>
            </a:rPr>
            <a:t>Severe Class Imbalance</a:t>
          </a:r>
        </a:p>
      </dgm:t>
    </dgm:pt>
    <dgm:pt modelId="{64C31693-2352-4246-B086-F85EC98A1F94}" type="parTrans" cxnId="{6051EBBF-5C23-4230-A0F7-43C9F2626028}">
      <dgm:prSet/>
      <dgm:spPr/>
      <dgm:t>
        <a:bodyPr/>
        <a:lstStyle/>
        <a:p>
          <a:endParaRPr lang="fr-FR"/>
        </a:p>
      </dgm:t>
    </dgm:pt>
    <dgm:pt modelId="{7C99FD66-6C74-49D2-BD64-90A89C356146}" type="sibTrans" cxnId="{6051EBBF-5C23-4230-A0F7-43C9F2626028}">
      <dgm:prSet/>
      <dgm:spPr/>
      <dgm:t>
        <a:bodyPr/>
        <a:lstStyle/>
        <a:p>
          <a:endParaRPr lang="fr-FR"/>
        </a:p>
      </dgm:t>
    </dgm:pt>
    <dgm:pt modelId="{E4AC8271-2D4F-4544-AB89-BB8FA7876C87}">
      <dgm:prSet phldrT="[Texte]"/>
      <dgm:spPr>
        <a:solidFill>
          <a:srgbClr val="EFDDD4"/>
        </a:solidFill>
      </dgm:spPr>
      <dgm:t>
        <a:bodyPr/>
        <a:lstStyle/>
        <a:p>
          <a:r>
            <a:rPr lang="en-US" b="1" noProof="0"/>
            <a:t>Model Performance Challenges :</a:t>
          </a:r>
          <a:endParaRPr lang="en-US" noProof="0"/>
        </a:p>
      </dgm:t>
    </dgm:pt>
    <dgm:pt modelId="{32B109E9-EDE4-4369-A561-CE51CBD16664}" type="parTrans" cxnId="{AA4302F5-8B5A-4D11-A184-554600C3FA95}">
      <dgm:prSet/>
      <dgm:spPr/>
      <dgm:t>
        <a:bodyPr/>
        <a:lstStyle/>
        <a:p>
          <a:endParaRPr lang="fr-FR"/>
        </a:p>
      </dgm:t>
    </dgm:pt>
    <dgm:pt modelId="{33162238-2DB4-412F-92E8-612CD1B34058}" type="sibTrans" cxnId="{AA4302F5-8B5A-4D11-A184-554600C3FA95}">
      <dgm:prSet/>
      <dgm:spPr/>
      <dgm:t>
        <a:bodyPr/>
        <a:lstStyle/>
        <a:p>
          <a:endParaRPr lang="fr-FR"/>
        </a:p>
      </dgm:t>
    </dgm:pt>
    <dgm:pt modelId="{554AA241-E77A-4DB8-939F-C6F6A69AC4A8}">
      <dgm:prSet phldrT="[Texte]" phldr="0"/>
      <dgm:spPr/>
      <dgm:t>
        <a:bodyPr/>
        <a:lstStyle/>
        <a:p>
          <a:r>
            <a:rPr lang="en-US" b="0" noProof="0" err="1"/>
            <a:t>acurracy</a:t>
          </a:r>
          <a:r>
            <a:rPr lang="en-US" b="0" noProof="0"/>
            <a:t>-Recall Trade-off</a:t>
          </a:r>
        </a:p>
      </dgm:t>
    </dgm:pt>
    <dgm:pt modelId="{6B2E7CCE-0CC8-4C27-B41D-F5980E68F454}" type="parTrans" cxnId="{53A70B75-6CC5-49FE-BA7F-46A13A613D28}">
      <dgm:prSet/>
      <dgm:spPr/>
      <dgm:t>
        <a:bodyPr/>
        <a:lstStyle/>
        <a:p>
          <a:endParaRPr lang="fr-FR"/>
        </a:p>
      </dgm:t>
    </dgm:pt>
    <dgm:pt modelId="{3DFF91AF-A74E-4DA5-8B72-0AA1E69A7A8A}" type="sibTrans" cxnId="{53A70B75-6CC5-49FE-BA7F-46A13A613D28}">
      <dgm:prSet/>
      <dgm:spPr/>
      <dgm:t>
        <a:bodyPr/>
        <a:lstStyle/>
        <a:p>
          <a:endParaRPr lang="fr-FR"/>
        </a:p>
      </dgm:t>
    </dgm:pt>
    <dgm:pt modelId="{188C0BC1-66B9-4730-B2DB-E40E1A978AD1}">
      <dgm:prSet/>
      <dgm:spPr/>
      <dgm:t>
        <a:bodyPr/>
        <a:lstStyle/>
        <a:p>
          <a:r>
            <a:rPr lang="en-US" b="0" noProof="0"/>
            <a:t>Computational Constraints</a:t>
          </a:r>
        </a:p>
      </dgm:t>
    </dgm:pt>
    <dgm:pt modelId="{565093AC-DC9D-4FA9-905A-B8B018DCAE4E}" type="parTrans" cxnId="{29D1B6AE-C8FE-4155-8EB1-539FF09C486E}">
      <dgm:prSet/>
      <dgm:spPr/>
      <dgm:t>
        <a:bodyPr/>
        <a:lstStyle/>
        <a:p>
          <a:endParaRPr lang="fr-FR"/>
        </a:p>
      </dgm:t>
    </dgm:pt>
    <dgm:pt modelId="{6D81E855-7A0D-4A6D-B7C7-2EBF6BA80E72}" type="sibTrans" cxnId="{29D1B6AE-C8FE-4155-8EB1-539FF09C486E}">
      <dgm:prSet/>
      <dgm:spPr/>
      <dgm:t>
        <a:bodyPr/>
        <a:lstStyle/>
        <a:p>
          <a:endParaRPr lang="fr-FR"/>
        </a:p>
      </dgm:t>
    </dgm:pt>
    <dgm:pt modelId="{42441F01-7079-46C9-900A-DFA1033E4A5C}">
      <dgm:prSet/>
      <dgm:spPr/>
      <dgm:t>
        <a:bodyPr/>
        <a:lstStyle/>
        <a:p>
          <a:r>
            <a:rPr lang="en-US" b="0" noProof="0"/>
            <a:t>Blackbox models</a:t>
          </a:r>
        </a:p>
      </dgm:t>
    </dgm:pt>
    <dgm:pt modelId="{43A97FEC-8308-4D09-A20D-BDA63F083180}" type="parTrans" cxnId="{89C52240-6A94-4EDB-9147-5EC768535243}">
      <dgm:prSet/>
      <dgm:spPr/>
      <dgm:t>
        <a:bodyPr/>
        <a:lstStyle/>
        <a:p>
          <a:endParaRPr lang="fr-FR"/>
        </a:p>
      </dgm:t>
    </dgm:pt>
    <dgm:pt modelId="{1D112DF4-9B39-4B51-ADD9-459E16BDB700}" type="sibTrans" cxnId="{89C52240-6A94-4EDB-9147-5EC768535243}">
      <dgm:prSet/>
      <dgm:spPr/>
      <dgm:t>
        <a:bodyPr/>
        <a:lstStyle/>
        <a:p>
          <a:endParaRPr lang="fr-FR"/>
        </a:p>
      </dgm:t>
    </dgm:pt>
    <dgm:pt modelId="{E398BD7E-EE68-4810-BA91-32CA69282EBB}">
      <dgm:prSet phldrT="[Texte]"/>
      <dgm:spPr/>
      <dgm:t>
        <a:bodyPr/>
        <a:lstStyle/>
        <a:p>
          <a:pPr>
            <a:buFont typeface="Arial" panose="020B0604020202020204" pitchFamily="34" charset="0"/>
            <a:buChar char="•"/>
          </a:pPr>
          <a:r>
            <a:rPr lang="en-US" b="0" noProof="0">
              <a:latin typeface="+mn-lt"/>
            </a:rPr>
            <a:t>Anonymized Features (PCA-transformed)</a:t>
          </a:r>
        </a:p>
      </dgm:t>
    </dgm:pt>
    <dgm:pt modelId="{D46D374E-31FD-4024-B6B8-18BBCA9BA469}" type="parTrans" cxnId="{E1D80CDB-9608-48D7-AF35-F0B9798425BD}">
      <dgm:prSet/>
      <dgm:spPr/>
      <dgm:t>
        <a:bodyPr/>
        <a:lstStyle/>
        <a:p>
          <a:endParaRPr lang="fr-FR"/>
        </a:p>
      </dgm:t>
    </dgm:pt>
    <dgm:pt modelId="{6998BA96-4773-4F94-881C-DAD92FD7A337}" type="sibTrans" cxnId="{E1D80CDB-9608-48D7-AF35-F0B9798425BD}">
      <dgm:prSet/>
      <dgm:spPr/>
      <dgm:t>
        <a:bodyPr/>
        <a:lstStyle/>
        <a:p>
          <a:endParaRPr lang="fr-FR"/>
        </a:p>
      </dgm:t>
    </dgm:pt>
    <dgm:pt modelId="{722067FA-58EA-4164-99D9-B04B64ADA1F3}">
      <dgm:prSet phldrT="[Texte]"/>
      <dgm:spPr/>
      <dgm:t>
        <a:bodyPr/>
        <a:lstStyle/>
        <a:p>
          <a:pPr>
            <a:buFont typeface="Arial" panose="020B0604020202020204" pitchFamily="34" charset="0"/>
            <a:buChar char="•"/>
          </a:pPr>
          <a:r>
            <a:rPr lang="en-US" b="0" noProof="0">
              <a:latin typeface="+mn-lt"/>
            </a:rPr>
            <a:t>Weak Feature Correlations</a:t>
          </a:r>
        </a:p>
      </dgm:t>
    </dgm:pt>
    <dgm:pt modelId="{7F1A5E1F-6929-4364-B381-EC7F79BBF993}" type="parTrans" cxnId="{22E6AB7E-F14D-4C0C-A68E-1703C75C677A}">
      <dgm:prSet/>
      <dgm:spPr/>
      <dgm:t>
        <a:bodyPr/>
        <a:lstStyle/>
        <a:p>
          <a:endParaRPr lang="fr-FR"/>
        </a:p>
      </dgm:t>
    </dgm:pt>
    <dgm:pt modelId="{D18D7F97-864D-4B4C-8636-0A0179A89AF7}" type="sibTrans" cxnId="{22E6AB7E-F14D-4C0C-A68E-1703C75C677A}">
      <dgm:prSet/>
      <dgm:spPr/>
      <dgm:t>
        <a:bodyPr/>
        <a:lstStyle/>
        <a:p>
          <a:endParaRPr lang="fr-FR"/>
        </a:p>
      </dgm:t>
    </dgm:pt>
    <dgm:pt modelId="{4581B571-ADAB-4B65-9AE5-9991ED56CF9C}">
      <dgm:prSet phldrT="[Texte]"/>
      <dgm:spPr/>
      <dgm:t>
        <a:bodyPr/>
        <a:lstStyle/>
        <a:p>
          <a:pPr>
            <a:buFont typeface="Arial" panose="020B0604020202020204" pitchFamily="34" charset="0"/>
            <a:buChar char="•"/>
          </a:pPr>
          <a:r>
            <a:rPr lang="en-US" b="0" noProof="0">
              <a:latin typeface="+mn-lt"/>
            </a:rPr>
            <a:t>Limited Data Temporal Coverage</a:t>
          </a:r>
        </a:p>
      </dgm:t>
    </dgm:pt>
    <dgm:pt modelId="{F6F8791E-BC5F-4086-878D-DB14120329AC}" type="parTrans" cxnId="{C0DD4798-C294-42A0-A186-531B93F33447}">
      <dgm:prSet/>
      <dgm:spPr/>
      <dgm:t>
        <a:bodyPr/>
        <a:lstStyle/>
        <a:p>
          <a:endParaRPr lang="fr-FR"/>
        </a:p>
      </dgm:t>
    </dgm:pt>
    <dgm:pt modelId="{0D92F79F-DB80-4222-9415-E942CFEC76DC}" type="sibTrans" cxnId="{C0DD4798-C294-42A0-A186-531B93F33447}">
      <dgm:prSet/>
      <dgm:spPr/>
      <dgm:t>
        <a:bodyPr/>
        <a:lstStyle/>
        <a:p>
          <a:endParaRPr lang="fr-FR"/>
        </a:p>
      </dgm:t>
    </dgm:pt>
    <dgm:pt modelId="{992A5F54-AAFC-409F-8B84-42D3B826C84F}" type="pres">
      <dgm:prSet presAssocID="{D85BC1EC-839B-4569-9EA8-2B8FA8105B10}" presName="linear" presStyleCnt="0">
        <dgm:presLayoutVars>
          <dgm:animLvl val="lvl"/>
          <dgm:resizeHandles val="exact"/>
        </dgm:presLayoutVars>
      </dgm:prSet>
      <dgm:spPr/>
    </dgm:pt>
    <dgm:pt modelId="{B1991842-4A78-43D5-9D0A-66C5B42FF243}" type="pres">
      <dgm:prSet presAssocID="{B2531C8F-0668-405C-8025-9B455A909C88}" presName="parentText" presStyleLbl="node1" presStyleIdx="0" presStyleCnt="2">
        <dgm:presLayoutVars>
          <dgm:chMax val="0"/>
          <dgm:bulletEnabled val="1"/>
        </dgm:presLayoutVars>
      </dgm:prSet>
      <dgm:spPr/>
    </dgm:pt>
    <dgm:pt modelId="{C482E70C-8CDE-43D3-A311-2186077F8184}" type="pres">
      <dgm:prSet presAssocID="{B2531C8F-0668-405C-8025-9B455A909C88}" presName="childText" presStyleLbl="revTx" presStyleIdx="0" presStyleCnt="2">
        <dgm:presLayoutVars>
          <dgm:bulletEnabled val="1"/>
        </dgm:presLayoutVars>
      </dgm:prSet>
      <dgm:spPr/>
    </dgm:pt>
    <dgm:pt modelId="{7619C64D-16AA-4A30-B51F-9B48F0FE7666}" type="pres">
      <dgm:prSet presAssocID="{E4AC8271-2D4F-4544-AB89-BB8FA7876C87}" presName="parentText" presStyleLbl="node1" presStyleIdx="1" presStyleCnt="2">
        <dgm:presLayoutVars>
          <dgm:chMax val="0"/>
          <dgm:bulletEnabled val="1"/>
        </dgm:presLayoutVars>
      </dgm:prSet>
      <dgm:spPr/>
    </dgm:pt>
    <dgm:pt modelId="{2A0DC41B-9882-432A-9EC2-5A5F47B8C1A0}" type="pres">
      <dgm:prSet presAssocID="{E4AC8271-2D4F-4544-AB89-BB8FA7876C87}" presName="childText" presStyleLbl="revTx" presStyleIdx="1" presStyleCnt="2">
        <dgm:presLayoutVars>
          <dgm:bulletEnabled val="1"/>
        </dgm:presLayoutVars>
      </dgm:prSet>
      <dgm:spPr/>
    </dgm:pt>
  </dgm:ptLst>
  <dgm:cxnLst>
    <dgm:cxn modelId="{FA54FE0E-F922-4AED-A6C3-60C0BC65CC64}" type="presOf" srcId="{B2531C8F-0668-405C-8025-9B455A909C88}" destId="{B1991842-4A78-43D5-9D0A-66C5B42FF243}" srcOrd="0" destOrd="0" presId="urn:microsoft.com/office/officeart/2005/8/layout/vList2"/>
    <dgm:cxn modelId="{D0D45F1C-055A-4E31-B1EC-89BBF8BDFAE1}" srcId="{D85BC1EC-839B-4569-9EA8-2B8FA8105B10}" destId="{B2531C8F-0668-405C-8025-9B455A909C88}" srcOrd="0" destOrd="0" parTransId="{FD3DC19B-516F-48E0-AC6B-846FB27A9E02}" sibTransId="{4BDC406E-4328-4D4C-AF99-24A1B9074AFE}"/>
    <dgm:cxn modelId="{C245A222-CDE9-4E1C-BF18-829979767365}" type="presOf" srcId="{722067FA-58EA-4164-99D9-B04B64ADA1F3}" destId="{C482E70C-8CDE-43D3-A311-2186077F8184}" srcOrd="0" destOrd="2" presId="urn:microsoft.com/office/officeart/2005/8/layout/vList2"/>
    <dgm:cxn modelId="{E694B82D-69C1-4A62-B847-05B6BBCC30CE}" type="presOf" srcId="{4581B571-ADAB-4B65-9AE5-9991ED56CF9C}" destId="{C482E70C-8CDE-43D3-A311-2186077F8184}" srcOrd="0" destOrd="3" presId="urn:microsoft.com/office/officeart/2005/8/layout/vList2"/>
    <dgm:cxn modelId="{89C52240-6A94-4EDB-9147-5EC768535243}" srcId="{E4AC8271-2D4F-4544-AB89-BB8FA7876C87}" destId="{42441F01-7079-46C9-900A-DFA1033E4A5C}" srcOrd="2" destOrd="0" parTransId="{43A97FEC-8308-4D09-A20D-BDA63F083180}" sibTransId="{1D112DF4-9B39-4B51-ADD9-459E16BDB700}"/>
    <dgm:cxn modelId="{53A70B75-6CC5-49FE-BA7F-46A13A613D28}" srcId="{E4AC8271-2D4F-4544-AB89-BB8FA7876C87}" destId="{554AA241-E77A-4DB8-939F-C6F6A69AC4A8}" srcOrd="0" destOrd="0" parTransId="{6B2E7CCE-0CC8-4C27-B41D-F5980E68F454}" sibTransId="{3DFF91AF-A74E-4DA5-8B72-0AA1E69A7A8A}"/>
    <dgm:cxn modelId="{BB29F877-B321-47B8-B26C-9B40B4C5C9A4}" type="presOf" srcId="{D85BC1EC-839B-4569-9EA8-2B8FA8105B10}" destId="{992A5F54-AAFC-409F-8B84-42D3B826C84F}" srcOrd="0" destOrd="0" presId="urn:microsoft.com/office/officeart/2005/8/layout/vList2"/>
    <dgm:cxn modelId="{0EB41D7B-DE7C-403A-B11C-BBA60AEEE899}" type="presOf" srcId="{4591A5B8-B7E4-443A-898F-FA0B1DB717A8}" destId="{C482E70C-8CDE-43D3-A311-2186077F8184}" srcOrd="0" destOrd="0" presId="urn:microsoft.com/office/officeart/2005/8/layout/vList2"/>
    <dgm:cxn modelId="{22E6AB7E-F14D-4C0C-A68E-1703C75C677A}" srcId="{B2531C8F-0668-405C-8025-9B455A909C88}" destId="{722067FA-58EA-4164-99D9-B04B64ADA1F3}" srcOrd="2" destOrd="0" parTransId="{7F1A5E1F-6929-4364-B381-EC7F79BBF993}" sibTransId="{D18D7F97-864D-4B4C-8636-0A0179A89AF7}"/>
    <dgm:cxn modelId="{70189B88-5BB5-4325-B41D-F07A78B4FE86}" type="presOf" srcId="{E4AC8271-2D4F-4544-AB89-BB8FA7876C87}" destId="{7619C64D-16AA-4A30-B51F-9B48F0FE7666}" srcOrd="0" destOrd="0" presId="urn:microsoft.com/office/officeart/2005/8/layout/vList2"/>
    <dgm:cxn modelId="{C0DD4798-C294-42A0-A186-531B93F33447}" srcId="{B2531C8F-0668-405C-8025-9B455A909C88}" destId="{4581B571-ADAB-4B65-9AE5-9991ED56CF9C}" srcOrd="3" destOrd="0" parTransId="{F6F8791E-BC5F-4086-878D-DB14120329AC}" sibTransId="{0D92F79F-DB80-4222-9415-E942CFEC76DC}"/>
    <dgm:cxn modelId="{E16EF9A2-AAB5-4AE0-ABFD-7CC2E2FC25BF}" type="presOf" srcId="{42441F01-7079-46C9-900A-DFA1033E4A5C}" destId="{2A0DC41B-9882-432A-9EC2-5A5F47B8C1A0}" srcOrd="0" destOrd="2" presId="urn:microsoft.com/office/officeart/2005/8/layout/vList2"/>
    <dgm:cxn modelId="{29D1B6AE-C8FE-4155-8EB1-539FF09C486E}" srcId="{E4AC8271-2D4F-4544-AB89-BB8FA7876C87}" destId="{188C0BC1-66B9-4730-B2DB-E40E1A978AD1}" srcOrd="1" destOrd="0" parTransId="{565093AC-DC9D-4FA9-905A-B8B018DCAE4E}" sibTransId="{6D81E855-7A0D-4A6D-B7C7-2EBF6BA80E72}"/>
    <dgm:cxn modelId="{B1A5C7BB-4909-4AF4-9BC0-3851D94D3A4F}" type="presOf" srcId="{E398BD7E-EE68-4810-BA91-32CA69282EBB}" destId="{C482E70C-8CDE-43D3-A311-2186077F8184}" srcOrd="0" destOrd="1" presId="urn:microsoft.com/office/officeart/2005/8/layout/vList2"/>
    <dgm:cxn modelId="{6051EBBF-5C23-4230-A0F7-43C9F2626028}" srcId="{B2531C8F-0668-405C-8025-9B455A909C88}" destId="{4591A5B8-B7E4-443A-898F-FA0B1DB717A8}" srcOrd="0" destOrd="0" parTransId="{64C31693-2352-4246-B086-F85EC98A1F94}" sibTransId="{7C99FD66-6C74-49D2-BD64-90A89C356146}"/>
    <dgm:cxn modelId="{224543C4-3FB6-49E4-8D5A-AF07B56F3705}" type="presOf" srcId="{188C0BC1-66B9-4730-B2DB-E40E1A978AD1}" destId="{2A0DC41B-9882-432A-9EC2-5A5F47B8C1A0}" srcOrd="0" destOrd="1" presId="urn:microsoft.com/office/officeart/2005/8/layout/vList2"/>
    <dgm:cxn modelId="{E1D80CDB-9608-48D7-AF35-F0B9798425BD}" srcId="{B2531C8F-0668-405C-8025-9B455A909C88}" destId="{E398BD7E-EE68-4810-BA91-32CA69282EBB}" srcOrd="1" destOrd="0" parTransId="{D46D374E-31FD-4024-B6B8-18BBCA9BA469}" sibTransId="{6998BA96-4773-4F94-881C-DAD92FD7A337}"/>
    <dgm:cxn modelId="{FBA353DF-B5FA-4FCD-A927-782D8F5D919F}" type="presOf" srcId="{554AA241-E77A-4DB8-939F-C6F6A69AC4A8}" destId="{2A0DC41B-9882-432A-9EC2-5A5F47B8C1A0}" srcOrd="0" destOrd="0" presId="urn:microsoft.com/office/officeart/2005/8/layout/vList2"/>
    <dgm:cxn modelId="{AA4302F5-8B5A-4D11-A184-554600C3FA95}" srcId="{D85BC1EC-839B-4569-9EA8-2B8FA8105B10}" destId="{E4AC8271-2D4F-4544-AB89-BB8FA7876C87}" srcOrd="1" destOrd="0" parTransId="{32B109E9-EDE4-4369-A561-CE51CBD16664}" sibTransId="{33162238-2DB4-412F-92E8-612CD1B34058}"/>
    <dgm:cxn modelId="{C43027EE-2DC4-4ED7-B105-328CE5247832}" type="presParOf" srcId="{992A5F54-AAFC-409F-8B84-42D3B826C84F}" destId="{B1991842-4A78-43D5-9D0A-66C5B42FF243}" srcOrd="0" destOrd="0" presId="urn:microsoft.com/office/officeart/2005/8/layout/vList2"/>
    <dgm:cxn modelId="{6B262942-0BEF-4808-B649-607783F95249}" type="presParOf" srcId="{992A5F54-AAFC-409F-8B84-42D3B826C84F}" destId="{C482E70C-8CDE-43D3-A311-2186077F8184}" srcOrd="1" destOrd="0" presId="urn:microsoft.com/office/officeart/2005/8/layout/vList2"/>
    <dgm:cxn modelId="{A488EC07-35A4-48A4-B4AB-C64836CB2D96}" type="presParOf" srcId="{992A5F54-AAFC-409F-8B84-42D3B826C84F}" destId="{7619C64D-16AA-4A30-B51F-9B48F0FE7666}" srcOrd="2" destOrd="0" presId="urn:microsoft.com/office/officeart/2005/8/layout/vList2"/>
    <dgm:cxn modelId="{F6134598-11AE-4CF5-9517-8B43901A609C}" type="presParOf" srcId="{992A5F54-AAFC-409F-8B84-42D3B826C84F}" destId="{2A0DC41B-9882-432A-9EC2-5A5F47B8C1A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AF947B8-3F59-4010-A219-8BF9AEE2084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066742F-EB9F-416F-8957-218684947D56}">
      <dgm:prSet phldr="0"/>
      <dgm:spPr/>
      <dgm:t>
        <a:bodyPr/>
        <a:lstStyle/>
        <a:p>
          <a:pPr>
            <a:lnSpc>
              <a:spcPct val="100000"/>
            </a:lnSpc>
          </a:pPr>
          <a:r>
            <a:rPr lang="en-US" noProof="0"/>
            <a:t>Takeaway: ML models, especially DNNs, improve frauddetection on imbalanced data </a:t>
          </a:r>
        </a:p>
      </dgm:t>
    </dgm:pt>
    <dgm:pt modelId="{143CE51B-963A-458B-AC0D-C2D9981C8ED2}" type="parTrans" cxnId="{3D74CA64-BE01-4761-AB1D-AB7A40CD1166}">
      <dgm:prSet/>
      <dgm:spPr/>
    </dgm:pt>
    <dgm:pt modelId="{C65A50DC-81EF-426E-B347-B27D690B4B7C}" type="sibTrans" cxnId="{3D74CA64-BE01-4761-AB1D-AB7A40CD1166}">
      <dgm:prSet/>
      <dgm:spPr/>
    </dgm:pt>
    <dgm:pt modelId="{319BAC2D-ECD4-4D2C-8B56-9C1F49CA4EA4}">
      <dgm:prSet phldr="0"/>
      <dgm:spPr/>
      <dgm:t>
        <a:bodyPr/>
        <a:lstStyle/>
        <a:p>
          <a:pPr>
            <a:lnSpc>
              <a:spcPct val="100000"/>
            </a:lnSpc>
          </a:pPr>
          <a:r>
            <a:rPr lang="en-US" noProof="0"/>
            <a:t>Ensemble methods (stacking / blending) </a:t>
          </a:r>
          <a:endParaRPr lang="en-US" noProof="0">
            <a:latin typeface="Walbaum Display"/>
          </a:endParaRPr>
        </a:p>
      </dgm:t>
    </dgm:pt>
    <dgm:pt modelId="{9383B540-5511-4707-868E-B58BECA64577}" type="parTrans" cxnId="{58091357-41AC-4051-8B37-B082F33102F5}">
      <dgm:prSet/>
      <dgm:spPr/>
    </dgm:pt>
    <dgm:pt modelId="{CD12EC42-90AA-4857-A9F7-3E2EC2CB784E}" type="sibTrans" cxnId="{58091357-41AC-4051-8B37-B082F33102F5}">
      <dgm:prSet/>
      <dgm:spPr/>
    </dgm:pt>
    <dgm:pt modelId="{F31E5AF6-9CE2-444D-958F-77AAC3503142}">
      <dgm:prSet phldr="0"/>
      <dgm:spPr/>
      <dgm:t>
        <a:bodyPr/>
        <a:lstStyle/>
        <a:p>
          <a:pPr>
            <a:lnSpc>
              <a:spcPct val="100000"/>
            </a:lnSpc>
          </a:pPr>
          <a:r>
            <a:rPr lang="en-US" noProof="0"/>
            <a:t>Adaptive decision thresholds </a:t>
          </a:r>
        </a:p>
      </dgm:t>
    </dgm:pt>
    <dgm:pt modelId="{D8B14C0B-3C0E-46B9-AE21-066F5131D655}" type="parTrans" cxnId="{E0DA2A5B-E4F0-4FDD-98A8-4CF562B862A3}">
      <dgm:prSet/>
      <dgm:spPr/>
    </dgm:pt>
    <dgm:pt modelId="{318A88BF-645E-4D4F-832C-E8EA57F9BCD0}" type="sibTrans" cxnId="{E0DA2A5B-E4F0-4FDD-98A8-4CF562B862A3}">
      <dgm:prSet/>
      <dgm:spPr/>
    </dgm:pt>
    <dgm:pt modelId="{D2482014-1814-445D-A575-09237DB25BF9}">
      <dgm:prSet phldr="0"/>
      <dgm:spPr/>
      <dgm:t>
        <a:bodyPr/>
        <a:lstStyle/>
        <a:p>
          <a:pPr>
            <a:lnSpc>
              <a:spcPct val="100000"/>
            </a:lnSpc>
          </a:pPr>
          <a:r>
            <a:rPr lang="en-US" noProof="0"/>
            <a:t>Explainability tools (SHAP / LIME) </a:t>
          </a:r>
        </a:p>
      </dgm:t>
    </dgm:pt>
    <dgm:pt modelId="{17DB1119-8255-4B4F-8E0D-4DCCC948C32E}" type="parTrans" cxnId="{ADDE254F-AE43-4005-BE7A-74F4BB608C44}">
      <dgm:prSet/>
      <dgm:spPr/>
    </dgm:pt>
    <dgm:pt modelId="{B5D5B064-6314-4139-B017-B3FC53A3259C}" type="sibTrans" cxnId="{ADDE254F-AE43-4005-BE7A-74F4BB608C44}">
      <dgm:prSet/>
      <dgm:spPr/>
    </dgm:pt>
    <dgm:pt modelId="{0E76FC92-272B-456E-A150-752709BF71F6}" type="pres">
      <dgm:prSet presAssocID="{DAF947B8-3F59-4010-A219-8BF9AEE2084E}" presName="root" presStyleCnt="0">
        <dgm:presLayoutVars>
          <dgm:dir/>
          <dgm:resizeHandles val="exact"/>
        </dgm:presLayoutVars>
      </dgm:prSet>
      <dgm:spPr/>
    </dgm:pt>
    <dgm:pt modelId="{3389BD55-5967-47E8-99CD-28CC919372D0}" type="pres">
      <dgm:prSet presAssocID="{319BAC2D-ECD4-4D2C-8B56-9C1F49CA4EA4}" presName="compNode" presStyleCnt="0"/>
      <dgm:spPr/>
    </dgm:pt>
    <dgm:pt modelId="{4BA81123-F4F4-4B61-9C77-BDC25F690D66}" type="pres">
      <dgm:prSet presAssocID="{319BAC2D-ECD4-4D2C-8B56-9C1F49CA4EA4}" presName="bgRect" presStyleLbl="bgShp" presStyleIdx="0" presStyleCnt="4"/>
      <dgm:spPr/>
    </dgm:pt>
    <dgm:pt modelId="{EF7BB9D3-DF62-4D17-938E-BAE4544BB14A}" type="pres">
      <dgm:prSet presAssocID="{319BAC2D-ECD4-4D2C-8B56-9C1F49CA4EA4}"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ocial network outline"/>
        </a:ext>
      </dgm:extLst>
    </dgm:pt>
    <dgm:pt modelId="{127B5434-A7D6-4D0A-8E67-643B35280FFD}" type="pres">
      <dgm:prSet presAssocID="{319BAC2D-ECD4-4D2C-8B56-9C1F49CA4EA4}" presName="spaceRect" presStyleCnt="0"/>
      <dgm:spPr/>
    </dgm:pt>
    <dgm:pt modelId="{0E667D2D-D197-44AE-9222-1D6939596CC1}" type="pres">
      <dgm:prSet presAssocID="{319BAC2D-ECD4-4D2C-8B56-9C1F49CA4EA4}" presName="parTx" presStyleLbl="revTx" presStyleIdx="0" presStyleCnt="4">
        <dgm:presLayoutVars>
          <dgm:chMax val="0"/>
          <dgm:chPref val="0"/>
        </dgm:presLayoutVars>
      </dgm:prSet>
      <dgm:spPr/>
    </dgm:pt>
    <dgm:pt modelId="{A2C0B606-F440-45B2-BE3C-C8202087F7DC}" type="pres">
      <dgm:prSet presAssocID="{CD12EC42-90AA-4857-A9F7-3E2EC2CB784E}" presName="sibTrans" presStyleCnt="0"/>
      <dgm:spPr/>
    </dgm:pt>
    <dgm:pt modelId="{620FC194-7D1A-4034-8E8E-59A6EAFD1F50}" type="pres">
      <dgm:prSet presAssocID="{F31E5AF6-9CE2-444D-958F-77AAC3503142}" presName="compNode" presStyleCnt="0"/>
      <dgm:spPr/>
    </dgm:pt>
    <dgm:pt modelId="{39865C9A-CBE9-493A-9BD5-B4A713C20891}" type="pres">
      <dgm:prSet presAssocID="{F31E5AF6-9CE2-444D-958F-77AAC3503142}" presName="bgRect" presStyleLbl="bgShp" presStyleIdx="1" presStyleCnt="4"/>
      <dgm:spPr/>
    </dgm:pt>
    <dgm:pt modelId="{C505B862-02FF-4258-8867-21B6D0D73010}" type="pres">
      <dgm:prSet presAssocID="{F31E5AF6-9CE2-444D-958F-77AAC3503142}"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peedometer Middle with solid fill"/>
        </a:ext>
      </dgm:extLst>
    </dgm:pt>
    <dgm:pt modelId="{FE3C83C3-1243-48D5-943C-B51EB7F2C881}" type="pres">
      <dgm:prSet presAssocID="{F31E5AF6-9CE2-444D-958F-77AAC3503142}" presName="spaceRect" presStyleCnt="0"/>
      <dgm:spPr/>
    </dgm:pt>
    <dgm:pt modelId="{83AF9EC3-A842-4B21-89E5-FF9ACC55BA91}" type="pres">
      <dgm:prSet presAssocID="{F31E5AF6-9CE2-444D-958F-77AAC3503142}" presName="parTx" presStyleLbl="revTx" presStyleIdx="1" presStyleCnt="4">
        <dgm:presLayoutVars>
          <dgm:chMax val="0"/>
          <dgm:chPref val="0"/>
        </dgm:presLayoutVars>
      </dgm:prSet>
      <dgm:spPr/>
    </dgm:pt>
    <dgm:pt modelId="{FBA8BE6F-BD62-4F89-A159-49BBAA755026}" type="pres">
      <dgm:prSet presAssocID="{318A88BF-645E-4D4F-832C-E8EA57F9BCD0}" presName="sibTrans" presStyleCnt="0"/>
      <dgm:spPr/>
    </dgm:pt>
    <dgm:pt modelId="{65F3FC1B-4A79-48C0-93D5-AEB91B3B61B0}" type="pres">
      <dgm:prSet presAssocID="{D2482014-1814-445D-A575-09237DB25BF9}" presName="compNode" presStyleCnt="0"/>
      <dgm:spPr/>
    </dgm:pt>
    <dgm:pt modelId="{B69D2C6B-D790-495C-80AE-53483C8DC785}" type="pres">
      <dgm:prSet presAssocID="{D2482014-1814-445D-A575-09237DB25BF9}" presName="bgRect" presStyleLbl="bgShp" presStyleIdx="2" presStyleCnt="4"/>
      <dgm:spPr/>
    </dgm:pt>
    <dgm:pt modelId="{1860BC36-C816-468B-B458-0D0C1BC13D0D}" type="pres">
      <dgm:prSet presAssocID="{D2482014-1814-445D-A575-09237DB25BF9}"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uzzle with solid fill"/>
        </a:ext>
      </dgm:extLst>
    </dgm:pt>
    <dgm:pt modelId="{1967C51D-1275-4034-9279-97D4B7DD49A8}" type="pres">
      <dgm:prSet presAssocID="{D2482014-1814-445D-A575-09237DB25BF9}" presName="spaceRect" presStyleCnt="0"/>
      <dgm:spPr/>
    </dgm:pt>
    <dgm:pt modelId="{327E5502-4122-476A-B46C-131E0E2C74DF}" type="pres">
      <dgm:prSet presAssocID="{D2482014-1814-445D-A575-09237DB25BF9}" presName="parTx" presStyleLbl="revTx" presStyleIdx="2" presStyleCnt="4">
        <dgm:presLayoutVars>
          <dgm:chMax val="0"/>
          <dgm:chPref val="0"/>
        </dgm:presLayoutVars>
      </dgm:prSet>
      <dgm:spPr/>
    </dgm:pt>
    <dgm:pt modelId="{5A7A9FBC-8812-422D-92DB-F68009C8345B}" type="pres">
      <dgm:prSet presAssocID="{B5D5B064-6314-4139-B017-B3FC53A3259C}" presName="sibTrans" presStyleCnt="0"/>
      <dgm:spPr/>
    </dgm:pt>
    <dgm:pt modelId="{F815C429-D81A-41E8-BFE7-B2D700F7BD9E}" type="pres">
      <dgm:prSet presAssocID="{E066742F-EB9F-416F-8957-218684947D56}" presName="compNode" presStyleCnt="0"/>
      <dgm:spPr/>
    </dgm:pt>
    <dgm:pt modelId="{DAAB079E-8C8A-43D6-963F-A6A30289E8CF}" type="pres">
      <dgm:prSet presAssocID="{E066742F-EB9F-416F-8957-218684947D56}" presName="bgRect" presStyleLbl="bgShp" presStyleIdx="3" presStyleCnt="4"/>
      <dgm:spPr/>
    </dgm:pt>
    <dgm:pt modelId="{CDF3E9A9-B563-4BA7-A763-57FD3B70F6C9}" type="pres">
      <dgm:prSet presAssocID="{E066742F-EB9F-416F-8957-218684947D56}"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cket with solid fill"/>
        </a:ext>
      </dgm:extLst>
    </dgm:pt>
    <dgm:pt modelId="{FAD69E50-9CDC-4E6A-BF21-CAC77FA47C7B}" type="pres">
      <dgm:prSet presAssocID="{E066742F-EB9F-416F-8957-218684947D56}" presName="spaceRect" presStyleCnt="0"/>
      <dgm:spPr/>
    </dgm:pt>
    <dgm:pt modelId="{2FDE7AF2-A41A-4CB6-BA23-33D0122E18F7}" type="pres">
      <dgm:prSet presAssocID="{E066742F-EB9F-416F-8957-218684947D56}" presName="parTx" presStyleLbl="revTx" presStyleIdx="3" presStyleCnt="4">
        <dgm:presLayoutVars>
          <dgm:chMax val="0"/>
          <dgm:chPref val="0"/>
        </dgm:presLayoutVars>
      </dgm:prSet>
      <dgm:spPr/>
    </dgm:pt>
  </dgm:ptLst>
  <dgm:cxnLst>
    <dgm:cxn modelId="{38A22B2F-E3FD-4220-9562-B6CB72E49901}" type="presOf" srcId="{E066742F-EB9F-416F-8957-218684947D56}" destId="{2FDE7AF2-A41A-4CB6-BA23-33D0122E18F7}" srcOrd="0" destOrd="0" presId="urn:microsoft.com/office/officeart/2018/2/layout/IconVerticalSolidList"/>
    <dgm:cxn modelId="{E0DA2A5B-E4F0-4FDD-98A8-4CF562B862A3}" srcId="{DAF947B8-3F59-4010-A219-8BF9AEE2084E}" destId="{F31E5AF6-9CE2-444D-958F-77AAC3503142}" srcOrd="1" destOrd="0" parTransId="{D8B14C0B-3C0E-46B9-AE21-066F5131D655}" sibTransId="{318A88BF-645E-4D4F-832C-E8EA57F9BCD0}"/>
    <dgm:cxn modelId="{3D74CA64-BE01-4761-AB1D-AB7A40CD1166}" srcId="{DAF947B8-3F59-4010-A219-8BF9AEE2084E}" destId="{E066742F-EB9F-416F-8957-218684947D56}" srcOrd="3" destOrd="0" parTransId="{143CE51B-963A-458B-AC0D-C2D9981C8ED2}" sibTransId="{C65A50DC-81EF-426E-B347-B27D690B4B7C}"/>
    <dgm:cxn modelId="{ADDE254F-AE43-4005-BE7A-74F4BB608C44}" srcId="{DAF947B8-3F59-4010-A219-8BF9AEE2084E}" destId="{D2482014-1814-445D-A575-09237DB25BF9}" srcOrd="2" destOrd="0" parTransId="{17DB1119-8255-4B4F-8E0D-4DCCC948C32E}" sibTransId="{B5D5B064-6314-4139-B017-B3FC53A3259C}"/>
    <dgm:cxn modelId="{19341171-E2A2-49E1-9960-DE57865B1227}" type="presOf" srcId="{F31E5AF6-9CE2-444D-958F-77AAC3503142}" destId="{83AF9EC3-A842-4B21-89E5-FF9ACC55BA91}" srcOrd="0" destOrd="0" presId="urn:microsoft.com/office/officeart/2018/2/layout/IconVerticalSolidList"/>
    <dgm:cxn modelId="{58091357-41AC-4051-8B37-B082F33102F5}" srcId="{DAF947B8-3F59-4010-A219-8BF9AEE2084E}" destId="{319BAC2D-ECD4-4D2C-8B56-9C1F49CA4EA4}" srcOrd="0" destOrd="0" parTransId="{9383B540-5511-4707-868E-B58BECA64577}" sibTransId="{CD12EC42-90AA-4857-A9F7-3E2EC2CB784E}"/>
    <dgm:cxn modelId="{B9215357-CD83-4184-865B-655471E158CA}" type="presOf" srcId="{319BAC2D-ECD4-4D2C-8B56-9C1F49CA4EA4}" destId="{0E667D2D-D197-44AE-9222-1D6939596CC1}" srcOrd="0" destOrd="0" presId="urn:microsoft.com/office/officeart/2018/2/layout/IconVerticalSolidList"/>
    <dgm:cxn modelId="{3C12D3A6-AC85-44BD-BC42-E7F4DB41AE2A}" type="presOf" srcId="{DAF947B8-3F59-4010-A219-8BF9AEE2084E}" destId="{0E76FC92-272B-456E-A150-752709BF71F6}" srcOrd="0" destOrd="0" presId="urn:microsoft.com/office/officeart/2018/2/layout/IconVerticalSolidList"/>
    <dgm:cxn modelId="{7A6D82B5-56B2-4085-A153-9A0A824365ED}" type="presOf" srcId="{D2482014-1814-445D-A575-09237DB25BF9}" destId="{327E5502-4122-476A-B46C-131E0E2C74DF}" srcOrd="0" destOrd="0" presId="urn:microsoft.com/office/officeart/2018/2/layout/IconVerticalSolidList"/>
    <dgm:cxn modelId="{6602DB29-CF40-462C-B08D-AF8FC0A00322}" type="presParOf" srcId="{0E76FC92-272B-456E-A150-752709BF71F6}" destId="{3389BD55-5967-47E8-99CD-28CC919372D0}" srcOrd="0" destOrd="0" presId="urn:microsoft.com/office/officeart/2018/2/layout/IconVerticalSolidList"/>
    <dgm:cxn modelId="{93E89D6D-C64B-4FDF-9886-CA210F07BF30}" type="presParOf" srcId="{3389BD55-5967-47E8-99CD-28CC919372D0}" destId="{4BA81123-F4F4-4B61-9C77-BDC25F690D66}" srcOrd="0" destOrd="0" presId="urn:microsoft.com/office/officeart/2018/2/layout/IconVerticalSolidList"/>
    <dgm:cxn modelId="{8536DB74-6B87-446D-9B3C-BD5223E34B6E}" type="presParOf" srcId="{3389BD55-5967-47E8-99CD-28CC919372D0}" destId="{EF7BB9D3-DF62-4D17-938E-BAE4544BB14A}" srcOrd="1" destOrd="0" presId="urn:microsoft.com/office/officeart/2018/2/layout/IconVerticalSolidList"/>
    <dgm:cxn modelId="{A0652F5B-7794-4444-B242-28A9E2ABC5D8}" type="presParOf" srcId="{3389BD55-5967-47E8-99CD-28CC919372D0}" destId="{127B5434-A7D6-4D0A-8E67-643B35280FFD}" srcOrd="2" destOrd="0" presId="urn:microsoft.com/office/officeart/2018/2/layout/IconVerticalSolidList"/>
    <dgm:cxn modelId="{64DCE8F9-641A-468F-AAAD-275D738BF28E}" type="presParOf" srcId="{3389BD55-5967-47E8-99CD-28CC919372D0}" destId="{0E667D2D-D197-44AE-9222-1D6939596CC1}" srcOrd="3" destOrd="0" presId="urn:microsoft.com/office/officeart/2018/2/layout/IconVerticalSolidList"/>
    <dgm:cxn modelId="{BF9C345F-443A-4BE3-AB75-A7D5AC4B9EEB}" type="presParOf" srcId="{0E76FC92-272B-456E-A150-752709BF71F6}" destId="{A2C0B606-F440-45B2-BE3C-C8202087F7DC}" srcOrd="1" destOrd="0" presId="urn:microsoft.com/office/officeart/2018/2/layout/IconVerticalSolidList"/>
    <dgm:cxn modelId="{D0F2C54A-B0CB-49A3-8AC1-853EFDE6D82D}" type="presParOf" srcId="{0E76FC92-272B-456E-A150-752709BF71F6}" destId="{620FC194-7D1A-4034-8E8E-59A6EAFD1F50}" srcOrd="2" destOrd="0" presId="urn:microsoft.com/office/officeart/2018/2/layout/IconVerticalSolidList"/>
    <dgm:cxn modelId="{A1001CFE-2AD5-41CD-A4F1-2DD441881809}" type="presParOf" srcId="{620FC194-7D1A-4034-8E8E-59A6EAFD1F50}" destId="{39865C9A-CBE9-493A-9BD5-B4A713C20891}" srcOrd="0" destOrd="0" presId="urn:microsoft.com/office/officeart/2018/2/layout/IconVerticalSolidList"/>
    <dgm:cxn modelId="{4F51CDB2-A1ED-4659-83CC-F63EA4911513}" type="presParOf" srcId="{620FC194-7D1A-4034-8E8E-59A6EAFD1F50}" destId="{C505B862-02FF-4258-8867-21B6D0D73010}" srcOrd="1" destOrd="0" presId="urn:microsoft.com/office/officeart/2018/2/layout/IconVerticalSolidList"/>
    <dgm:cxn modelId="{FBB68674-D883-475E-8188-5B0F1142A64C}" type="presParOf" srcId="{620FC194-7D1A-4034-8E8E-59A6EAFD1F50}" destId="{FE3C83C3-1243-48D5-943C-B51EB7F2C881}" srcOrd="2" destOrd="0" presId="urn:microsoft.com/office/officeart/2018/2/layout/IconVerticalSolidList"/>
    <dgm:cxn modelId="{4F3D9D52-D663-44C7-909F-E71E03CC5727}" type="presParOf" srcId="{620FC194-7D1A-4034-8E8E-59A6EAFD1F50}" destId="{83AF9EC3-A842-4B21-89E5-FF9ACC55BA91}" srcOrd="3" destOrd="0" presId="urn:microsoft.com/office/officeart/2018/2/layout/IconVerticalSolidList"/>
    <dgm:cxn modelId="{4E51BB5F-74D6-45A3-8B32-587155E17691}" type="presParOf" srcId="{0E76FC92-272B-456E-A150-752709BF71F6}" destId="{FBA8BE6F-BD62-4F89-A159-49BBAA755026}" srcOrd="3" destOrd="0" presId="urn:microsoft.com/office/officeart/2018/2/layout/IconVerticalSolidList"/>
    <dgm:cxn modelId="{4C915CA5-22ED-4135-964B-745155EA9634}" type="presParOf" srcId="{0E76FC92-272B-456E-A150-752709BF71F6}" destId="{65F3FC1B-4A79-48C0-93D5-AEB91B3B61B0}" srcOrd="4" destOrd="0" presId="urn:microsoft.com/office/officeart/2018/2/layout/IconVerticalSolidList"/>
    <dgm:cxn modelId="{8A1C8880-BD71-4115-9FE1-6149779824BD}" type="presParOf" srcId="{65F3FC1B-4A79-48C0-93D5-AEB91B3B61B0}" destId="{B69D2C6B-D790-495C-80AE-53483C8DC785}" srcOrd="0" destOrd="0" presId="urn:microsoft.com/office/officeart/2018/2/layout/IconVerticalSolidList"/>
    <dgm:cxn modelId="{A594E98C-248E-4BE5-ACBD-0FC62590AD25}" type="presParOf" srcId="{65F3FC1B-4A79-48C0-93D5-AEB91B3B61B0}" destId="{1860BC36-C816-468B-B458-0D0C1BC13D0D}" srcOrd="1" destOrd="0" presId="urn:microsoft.com/office/officeart/2018/2/layout/IconVerticalSolidList"/>
    <dgm:cxn modelId="{C04B520B-2172-41EB-8518-2CB5BCECAB2F}" type="presParOf" srcId="{65F3FC1B-4A79-48C0-93D5-AEB91B3B61B0}" destId="{1967C51D-1275-4034-9279-97D4B7DD49A8}" srcOrd="2" destOrd="0" presId="urn:microsoft.com/office/officeart/2018/2/layout/IconVerticalSolidList"/>
    <dgm:cxn modelId="{D3CC1B54-380B-4BCA-AB59-167571DD422F}" type="presParOf" srcId="{65F3FC1B-4A79-48C0-93D5-AEB91B3B61B0}" destId="{327E5502-4122-476A-B46C-131E0E2C74DF}" srcOrd="3" destOrd="0" presId="urn:microsoft.com/office/officeart/2018/2/layout/IconVerticalSolidList"/>
    <dgm:cxn modelId="{12BB7D8D-1873-48AD-A18D-2E87A2667673}" type="presParOf" srcId="{0E76FC92-272B-456E-A150-752709BF71F6}" destId="{5A7A9FBC-8812-422D-92DB-F68009C8345B}" srcOrd="5" destOrd="0" presId="urn:microsoft.com/office/officeart/2018/2/layout/IconVerticalSolidList"/>
    <dgm:cxn modelId="{E1D0BEB3-2DD7-4E6E-AE38-91A1D36BA7FF}" type="presParOf" srcId="{0E76FC92-272B-456E-A150-752709BF71F6}" destId="{F815C429-D81A-41E8-BFE7-B2D700F7BD9E}" srcOrd="6" destOrd="0" presId="urn:microsoft.com/office/officeart/2018/2/layout/IconVerticalSolidList"/>
    <dgm:cxn modelId="{40938E8B-7B7A-40ED-8026-94CA1F18DCFD}" type="presParOf" srcId="{F815C429-D81A-41E8-BFE7-B2D700F7BD9E}" destId="{DAAB079E-8C8A-43D6-963F-A6A30289E8CF}" srcOrd="0" destOrd="0" presId="urn:microsoft.com/office/officeart/2018/2/layout/IconVerticalSolidList"/>
    <dgm:cxn modelId="{DD28B67E-D123-4252-8A89-2EDDC227C73D}" type="presParOf" srcId="{F815C429-D81A-41E8-BFE7-B2D700F7BD9E}" destId="{CDF3E9A9-B563-4BA7-A763-57FD3B70F6C9}" srcOrd="1" destOrd="0" presId="urn:microsoft.com/office/officeart/2018/2/layout/IconVerticalSolidList"/>
    <dgm:cxn modelId="{61068EAB-73F6-42BA-A976-D71393717534}" type="presParOf" srcId="{F815C429-D81A-41E8-BFE7-B2D700F7BD9E}" destId="{FAD69E50-9CDC-4E6A-BF21-CAC77FA47C7B}" srcOrd="2" destOrd="0" presId="urn:microsoft.com/office/officeart/2018/2/layout/IconVerticalSolidList"/>
    <dgm:cxn modelId="{A632D3E5-98CD-4433-9CD0-B41A3B2746D7}" type="presParOf" srcId="{F815C429-D81A-41E8-BFE7-B2D700F7BD9E}" destId="{2FDE7AF2-A41A-4CB6-BA23-33D0122E18F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F947B8-3F59-4010-A219-8BF9AEE2084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2282F34-FC52-48F4-9965-98A051933DAB}">
      <dgm:prSet/>
      <dgm:spPr/>
      <dgm:t>
        <a:bodyPr/>
        <a:lstStyle/>
        <a:p>
          <a:pPr>
            <a:lnSpc>
              <a:spcPct val="100000"/>
            </a:lnSpc>
          </a:pPr>
          <a:r>
            <a:rPr lang="en-US" noProof="0"/>
            <a:t>Worldwide gross card fraud losses reached $33.83 billion in 2023 </a:t>
          </a:r>
          <a:r>
            <a:rPr lang="en-US" noProof="0">
              <a:hlinkClick xmlns:r="http://schemas.openxmlformats.org/officeDocument/2006/relationships" r:id="rId1"/>
            </a:rPr>
            <a:t>[Nilson Report, 2024]</a:t>
          </a:r>
          <a:r>
            <a:rPr lang="en-US" noProof="0"/>
            <a:t>.</a:t>
          </a:r>
        </a:p>
      </dgm:t>
    </dgm:pt>
    <dgm:pt modelId="{C30661C2-C773-4D73-B73D-1064FAF574B7}" type="parTrans" cxnId="{83ECBB43-0120-43A9-975C-84DB7E4A03F7}">
      <dgm:prSet/>
      <dgm:spPr/>
      <dgm:t>
        <a:bodyPr/>
        <a:lstStyle/>
        <a:p>
          <a:endParaRPr lang="en-US"/>
        </a:p>
      </dgm:t>
    </dgm:pt>
    <dgm:pt modelId="{A972A31E-4364-497E-893B-EAA7A70AA314}" type="sibTrans" cxnId="{83ECBB43-0120-43A9-975C-84DB7E4A03F7}">
      <dgm:prSet/>
      <dgm:spPr/>
      <dgm:t>
        <a:bodyPr/>
        <a:lstStyle/>
        <a:p>
          <a:pPr>
            <a:lnSpc>
              <a:spcPct val="100000"/>
            </a:lnSpc>
          </a:pPr>
          <a:endParaRPr lang="en-US"/>
        </a:p>
      </dgm:t>
    </dgm:pt>
    <dgm:pt modelId="{F267BF28-A8D2-4574-9B63-AEE4911FA5FC}">
      <dgm:prSet/>
      <dgm:spPr/>
      <dgm:t>
        <a:bodyPr/>
        <a:lstStyle/>
        <a:p>
          <a:pPr>
            <a:lnSpc>
              <a:spcPct val="100000"/>
            </a:lnSpc>
          </a:pPr>
          <a:r>
            <a:rPr lang="en-US" b="0" noProof="0"/>
            <a:t>More than half of scam victims consider switching financial institutions after their experience, and 30% actually do so </a:t>
          </a:r>
          <a:r>
            <a:rPr lang="en-US" noProof="0">
              <a:hlinkClick xmlns:r="http://schemas.openxmlformats.org/officeDocument/2006/relationships" r:id="rId2"/>
            </a:rPr>
            <a:t>[</a:t>
          </a:r>
          <a:r>
            <a:rPr lang="en-US" b="0" noProof="0">
              <a:hlinkClick xmlns:r="http://schemas.openxmlformats.org/officeDocument/2006/relationships" r:id="rId2"/>
            </a:rPr>
            <a:t>PYMNTS, 2024]</a:t>
          </a:r>
          <a:r>
            <a:rPr lang="en-US" b="0" noProof="0"/>
            <a:t>.</a:t>
          </a:r>
        </a:p>
      </dgm:t>
    </dgm:pt>
    <dgm:pt modelId="{ED477054-0A59-4180-B0B0-499020ADAE7D}" type="parTrans" cxnId="{63200C22-9E7D-49B3-B330-DED79570F175}">
      <dgm:prSet/>
      <dgm:spPr/>
      <dgm:t>
        <a:bodyPr/>
        <a:lstStyle/>
        <a:p>
          <a:endParaRPr lang="en-US"/>
        </a:p>
      </dgm:t>
    </dgm:pt>
    <dgm:pt modelId="{0E8F95C4-9F7C-4DEE-A430-93585584F150}" type="sibTrans" cxnId="{63200C22-9E7D-49B3-B330-DED79570F175}">
      <dgm:prSet/>
      <dgm:spPr/>
      <dgm:t>
        <a:bodyPr/>
        <a:lstStyle/>
        <a:p>
          <a:pPr>
            <a:lnSpc>
              <a:spcPct val="100000"/>
            </a:lnSpc>
          </a:pPr>
          <a:endParaRPr lang="en-US"/>
        </a:p>
      </dgm:t>
    </dgm:pt>
    <dgm:pt modelId="{0E76FC92-272B-456E-A150-752709BF71F6}" type="pres">
      <dgm:prSet presAssocID="{DAF947B8-3F59-4010-A219-8BF9AEE2084E}" presName="root" presStyleCnt="0">
        <dgm:presLayoutVars>
          <dgm:dir/>
          <dgm:resizeHandles val="exact"/>
        </dgm:presLayoutVars>
      </dgm:prSet>
      <dgm:spPr/>
    </dgm:pt>
    <dgm:pt modelId="{4B6D82ED-1B7D-42A7-86C1-CAB13D9152AF}" type="pres">
      <dgm:prSet presAssocID="{92282F34-FC52-48F4-9965-98A051933DAB}" presName="compNode" presStyleCnt="0"/>
      <dgm:spPr/>
    </dgm:pt>
    <dgm:pt modelId="{264C006E-2FE0-4F1B-99F7-FB077486664A}" type="pres">
      <dgm:prSet presAssocID="{92282F34-FC52-48F4-9965-98A051933DAB}" presName="bgRect" presStyleLbl="bgShp" presStyleIdx="0" presStyleCnt="2"/>
      <dgm:spPr/>
    </dgm:pt>
    <dgm:pt modelId="{910E0039-D1FD-45FB-BBF9-BCD84341983F}" type="pres">
      <dgm:prSet presAssocID="{92282F34-FC52-48F4-9965-98A051933DAB}" presName="iconRect" presStyleLbl="node1" presStyleIdx="0" presStyleCnt="2"/>
      <dgm:spPr>
        <a:blipFill>
          <a:blip xmlns:r="http://schemas.openxmlformats.org/officeDocument/2006/relationships" r:embed="rId3"/>
          <a:srcRect/>
          <a:stretch>
            <a:fillRect/>
          </a:stretch>
        </a:blipFill>
        <a:ln>
          <a:noFill/>
        </a:ln>
      </dgm:spPr>
    </dgm:pt>
    <dgm:pt modelId="{0E18514A-9FB2-4E5B-84FB-4753AE6B49E4}" type="pres">
      <dgm:prSet presAssocID="{92282F34-FC52-48F4-9965-98A051933DAB}" presName="spaceRect" presStyleCnt="0"/>
      <dgm:spPr/>
    </dgm:pt>
    <dgm:pt modelId="{FE8538C7-2D75-4514-93B4-2771E7660BA0}" type="pres">
      <dgm:prSet presAssocID="{92282F34-FC52-48F4-9965-98A051933DAB}" presName="parTx" presStyleLbl="revTx" presStyleIdx="0" presStyleCnt="2">
        <dgm:presLayoutVars>
          <dgm:chMax val="0"/>
          <dgm:chPref val="0"/>
        </dgm:presLayoutVars>
      </dgm:prSet>
      <dgm:spPr/>
    </dgm:pt>
    <dgm:pt modelId="{D081036D-6253-4C6B-87D5-9205E8827213}" type="pres">
      <dgm:prSet presAssocID="{A972A31E-4364-497E-893B-EAA7A70AA314}" presName="sibTrans" presStyleCnt="0"/>
      <dgm:spPr/>
    </dgm:pt>
    <dgm:pt modelId="{C8BED2C1-1260-441C-A97F-8EA35AC009D0}" type="pres">
      <dgm:prSet presAssocID="{F267BF28-A8D2-4574-9B63-AEE4911FA5FC}" presName="compNode" presStyleCnt="0"/>
      <dgm:spPr/>
    </dgm:pt>
    <dgm:pt modelId="{4BD2D2E4-C196-41D7-8CA6-14CC2FEBCBB8}" type="pres">
      <dgm:prSet presAssocID="{F267BF28-A8D2-4574-9B63-AEE4911FA5FC}" presName="bgRect" presStyleLbl="bgShp" presStyleIdx="1" presStyleCnt="2"/>
      <dgm:spPr/>
    </dgm:pt>
    <dgm:pt modelId="{4345DCC8-D733-4CBA-9C0A-0D024BE244B6}" type="pres">
      <dgm:prSet presAssocID="{F267BF28-A8D2-4574-9B63-AEE4911FA5FC}" presName="iconRect" presStyleLbl="node1" presStyleIdx="1" presStyleCnt="2"/>
      <dgm:spPr>
        <a:blipFill>
          <a:blip xmlns:r="http://schemas.openxmlformats.org/officeDocument/2006/relationships" r:embed="rId4"/>
          <a:srcRect/>
          <a:stretch>
            <a:fillRect/>
          </a:stretch>
        </a:blipFill>
        <a:ln>
          <a:noFill/>
        </a:ln>
      </dgm:spPr>
    </dgm:pt>
    <dgm:pt modelId="{9B907F48-9AC1-4893-9BFC-FCE6158B9B71}" type="pres">
      <dgm:prSet presAssocID="{F267BF28-A8D2-4574-9B63-AEE4911FA5FC}" presName="spaceRect" presStyleCnt="0"/>
      <dgm:spPr/>
    </dgm:pt>
    <dgm:pt modelId="{50052B30-939C-48F3-B216-5E5144BD684D}" type="pres">
      <dgm:prSet presAssocID="{F267BF28-A8D2-4574-9B63-AEE4911FA5FC}" presName="parTx" presStyleLbl="revTx" presStyleIdx="1" presStyleCnt="2">
        <dgm:presLayoutVars>
          <dgm:chMax val="0"/>
          <dgm:chPref val="0"/>
        </dgm:presLayoutVars>
      </dgm:prSet>
      <dgm:spPr/>
    </dgm:pt>
  </dgm:ptLst>
  <dgm:cxnLst>
    <dgm:cxn modelId="{63200C22-9E7D-49B3-B330-DED79570F175}" srcId="{DAF947B8-3F59-4010-A219-8BF9AEE2084E}" destId="{F267BF28-A8D2-4574-9B63-AEE4911FA5FC}" srcOrd="1" destOrd="0" parTransId="{ED477054-0A59-4180-B0B0-499020ADAE7D}" sibTransId="{0E8F95C4-9F7C-4DEE-A430-93585584F150}"/>
    <dgm:cxn modelId="{83ECBB43-0120-43A9-975C-84DB7E4A03F7}" srcId="{DAF947B8-3F59-4010-A219-8BF9AEE2084E}" destId="{92282F34-FC52-48F4-9965-98A051933DAB}" srcOrd="0" destOrd="0" parTransId="{C30661C2-C773-4D73-B73D-1064FAF574B7}" sibTransId="{A972A31E-4364-497E-893B-EAA7A70AA314}"/>
    <dgm:cxn modelId="{7ACD4296-CE19-4A50-9347-AB6DCB13B28D}" type="presOf" srcId="{92282F34-FC52-48F4-9965-98A051933DAB}" destId="{FE8538C7-2D75-4514-93B4-2771E7660BA0}" srcOrd="0" destOrd="0" presId="urn:microsoft.com/office/officeart/2018/2/layout/IconVerticalSolidList"/>
    <dgm:cxn modelId="{C7C0F9A4-B7DD-4FD8-8660-7BDB2459EC60}" type="presOf" srcId="{F267BF28-A8D2-4574-9B63-AEE4911FA5FC}" destId="{50052B30-939C-48F3-B216-5E5144BD684D}" srcOrd="0" destOrd="0" presId="urn:microsoft.com/office/officeart/2018/2/layout/IconVerticalSolidList"/>
    <dgm:cxn modelId="{3C12D3A6-AC85-44BD-BC42-E7F4DB41AE2A}" type="presOf" srcId="{DAF947B8-3F59-4010-A219-8BF9AEE2084E}" destId="{0E76FC92-272B-456E-A150-752709BF71F6}" srcOrd="0" destOrd="0" presId="urn:microsoft.com/office/officeart/2018/2/layout/IconVerticalSolidList"/>
    <dgm:cxn modelId="{5D5FC7AB-CD93-408B-96D8-EC0F9663EF0F}" type="presParOf" srcId="{0E76FC92-272B-456E-A150-752709BF71F6}" destId="{4B6D82ED-1B7D-42A7-86C1-CAB13D9152AF}" srcOrd="0" destOrd="0" presId="urn:microsoft.com/office/officeart/2018/2/layout/IconVerticalSolidList"/>
    <dgm:cxn modelId="{44C1CFCF-8EA9-43D5-9C51-654CB2E263BE}" type="presParOf" srcId="{4B6D82ED-1B7D-42A7-86C1-CAB13D9152AF}" destId="{264C006E-2FE0-4F1B-99F7-FB077486664A}" srcOrd="0" destOrd="0" presId="urn:microsoft.com/office/officeart/2018/2/layout/IconVerticalSolidList"/>
    <dgm:cxn modelId="{F24B5785-3B11-47F7-8554-5090791885BD}" type="presParOf" srcId="{4B6D82ED-1B7D-42A7-86C1-CAB13D9152AF}" destId="{910E0039-D1FD-45FB-BBF9-BCD84341983F}" srcOrd="1" destOrd="0" presId="urn:microsoft.com/office/officeart/2018/2/layout/IconVerticalSolidList"/>
    <dgm:cxn modelId="{056758B5-D372-4809-B786-2C074B8EE54C}" type="presParOf" srcId="{4B6D82ED-1B7D-42A7-86C1-CAB13D9152AF}" destId="{0E18514A-9FB2-4E5B-84FB-4753AE6B49E4}" srcOrd="2" destOrd="0" presId="urn:microsoft.com/office/officeart/2018/2/layout/IconVerticalSolidList"/>
    <dgm:cxn modelId="{43B6C599-7328-4573-9775-536E8D5A6D04}" type="presParOf" srcId="{4B6D82ED-1B7D-42A7-86C1-CAB13D9152AF}" destId="{FE8538C7-2D75-4514-93B4-2771E7660BA0}" srcOrd="3" destOrd="0" presId="urn:microsoft.com/office/officeart/2018/2/layout/IconVerticalSolidList"/>
    <dgm:cxn modelId="{80D3C295-2603-41D5-B729-60C92A323A76}" type="presParOf" srcId="{0E76FC92-272B-456E-A150-752709BF71F6}" destId="{D081036D-6253-4C6B-87D5-9205E8827213}" srcOrd="1" destOrd="0" presId="urn:microsoft.com/office/officeart/2018/2/layout/IconVerticalSolidList"/>
    <dgm:cxn modelId="{136D993B-3465-4309-9CDC-84EF583DD76B}" type="presParOf" srcId="{0E76FC92-272B-456E-A150-752709BF71F6}" destId="{C8BED2C1-1260-441C-A97F-8EA35AC009D0}" srcOrd="2" destOrd="0" presId="urn:microsoft.com/office/officeart/2018/2/layout/IconVerticalSolidList"/>
    <dgm:cxn modelId="{4CEB2C70-BC6B-492B-BDB5-AB76DFC9640B}" type="presParOf" srcId="{C8BED2C1-1260-441C-A97F-8EA35AC009D0}" destId="{4BD2D2E4-C196-41D7-8CA6-14CC2FEBCBB8}" srcOrd="0" destOrd="0" presId="urn:microsoft.com/office/officeart/2018/2/layout/IconVerticalSolidList"/>
    <dgm:cxn modelId="{E186B75B-869A-481B-8FD2-061D817B6385}" type="presParOf" srcId="{C8BED2C1-1260-441C-A97F-8EA35AC009D0}" destId="{4345DCC8-D733-4CBA-9C0A-0D024BE244B6}" srcOrd="1" destOrd="0" presId="urn:microsoft.com/office/officeart/2018/2/layout/IconVerticalSolidList"/>
    <dgm:cxn modelId="{AB1321D8-85B5-4D5D-B20E-770903CF6005}" type="presParOf" srcId="{C8BED2C1-1260-441C-A97F-8EA35AC009D0}" destId="{9B907F48-9AC1-4893-9BFC-FCE6158B9B71}" srcOrd="2" destOrd="0" presId="urn:microsoft.com/office/officeart/2018/2/layout/IconVerticalSolidList"/>
    <dgm:cxn modelId="{1D11B157-E9B4-404B-BE14-4E2FF5A0199C}" type="presParOf" srcId="{C8BED2C1-1260-441C-A97F-8EA35AC009D0}" destId="{50052B30-939C-48F3-B216-5E5144BD684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C9B40C-B1B5-404B-BE1A-6BEC29270FB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FAF9C18-0184-43A1-A35C-5AA19FDDC09D}">
      <dgm:prSet/>
      <dgm:spPr/>
      <dgm:t>
        <a:bodyPr/>
        <a:lstStyle/>
        <a:p>
          <a:pPr>
            <a:lnSpc>
              <a:spcPct val="100000"/>
            </a:lnSpc>
          </a:pPr>
          <a:r>
            <a:rPr lang="en-US" noProof="0"/>
            <a:t>Seven in 10 banking executives say AI will be the most critical technology over the next decade for fraud prevention </a:t>
          </a:r>
          <a:r>
            <a:rPr lang="en-US" b="0" noProof="0">
              <a:hlinkClick xmlns:r="http://schemas.openxmlformats.org/officeDocument/2006/relationships" r:id="rId1"/>
            </a:rPr>
            <a:t>[Laura Fitzgerald, 2024]</a:t>
          </a:r>
          <a:r>
            <a:rPr lang="en-US" noProof="0"/>
            <a:t>.</a:t>
          </a:r>
        </a:p>
      </dgm:t>
    </dgm:pt>
    <dgm:pt modelId="{2CB3B5FE-D083-461D-B67A-CD1A5D39408B}" type="parTrans" cxnId="{75352575-9CA0-4894-8680-7E468AFBF2AE}">
      <dgm:prSet/>
      <dgm:spPr/>
      <dgm:t>
        <a:bodyPr/>
        <a:lstStyle/>
        <a:p>
          <a:endParaRPr lang="en-US"/>
        </a:p>
      </dgm:t>
    </dgm:pt>
    <dgm:pt modelId="{9F1624E1-EFBD-4577-9948-B44423763BC2}" type="sibTrans" cxnId="{75352575-9CA0-4894-8680-7E468AFBF2AE}">
      <dgm:prSet/>
      <dgm:spPr/>
      <dgm:t>
        <a:bodyPr/>
        <a:lstStyle/>
        <a:p>
          <a:endParaRPr lang="en-US"/>
        </a:p>
      </dgm:t>
    </dgm:pt>
    <dgm:pt modelId="{7827FB57-10E1-42AD-A88A-BF91A67F16D2}">
      <dgm:prSet/>
      <dgm:spPr/>
      <dgm:t>
        <a:bodyPr/>
        <a:lstStyle/>
        <a:p>
          <a:pPr>
            <a:lnSpc>
              <a:spcPct val="100000"/>
            </a:lnSpc>
          </a:pPr>
          <a:r>
            <a:rPr lang="en-US" noProof="0"/>
            <a:t>Machine learning systems can handle billions of transactions and respond in real-time with accuracy, computing risk scores during transactional events in less than 100 milliseconds </a:t>
          </a:r>
          <a:r>
            <a:rPr lang="en-US" b="0" noProof="0">
              <a:hlinkClick xmlns:r="http://schemas.openxmlformats.org/officeDocument/2006/relationships" r:id="rId2"/>
            </a:rPr>
            <a:t>[Fraud.com]</a:t>
          </a:r>
          <a:r>
            <a:rPr lang="en-US" noProof="0"/>
            <a:t>.</a:t>
          </a:r>
          <a:endParaRPr lang="en-US" b="0" noProof="0"/>
        </a:p>
      </dgm:t>
    </dgm:pt>
    <dgm:pt modelId="{660EECF9-8E60-427D-9335-0CDD58F3691B}" type="parTrans" cxnId="{E4AD88E1-4318-49B5-9592-A057073E0EC8}">
      <dgm:prSet/>
      <dgm:spPr/>
      <dgm:t>
        <a:bodyPr/>
        <a:lstStyle/>
        <a:p>
          <a:endParaRPr lang="en-US"/>
        </a:p>
      </dgm:t>
    </dgm:pt>
    <dgm:pt modelId="{6CCF68EC-739A-400B-809E-C8ABD115ABA2}" type="sibTrans" cxnId="{E4AD88E1-4318-49B5-9592-A057073E0EC8}">
      <dgm:prSet/>
      <dgm:spPr/>
      <dgm:t>
        <a:bodyPr/>
        <a:lstStyle/>
        <a:p>
          <a:endParaRPr lang="en-US"/>
        </a:p>
      </dgm:t>
    </dgm:pt>
    <dgm:pt modelId="{5B775D5F-1574-41C7-ACAB-7D5299BB708C}">
      <dgm:prSet/>
      <dgm:spPr/>
      <dgm:t>
        <a:bodyPr/>
        <a:lstStyle/>
        <a:p>
          <a:pPr>
            <a:lnSpc>
              <a:spcPct val="100000"/>
            </a:lnSpc>
          </a:pPr>
          <a:r>
            <a:rPr lang="en-US" noProof="0"/>
            <a:t>Machine learning systems never stop learning and can detect new fraud scenarios and patterns quickly and accurately, helping organizations stay up to date with evolving threats </a:t>
          </a:r>
          <a:r>
            <a:rPr lang="en-US" b="0" noProof="0">
              <a:hlinkClick xmlns:r="http://schemas.openxmlformats.org/officeDocument/2006/relationships" r:id="rId2"/>
            </a:rPr>
            <a:t>[Fraud.com]</a:t>
          </a:r>
          <a:r>
            <a:rPr lang="en-US" noProof="0"/>
            <a:t>. </a:t>
          </a:r>
          <a:endParaRPr lang="en-US" b="0" noProof="0"/>
        </a:p>
      </dgm:t>
    </dgm:pt>
    <dgm:pt modelId="{43231007-1204-4AC6-9D3F-CD6D6514B4D3}" type="parTrans" cxnId="{5B789A21-0BFB-401B-90D9-8FAE5AA30CDC}">
      <dgm:prSet/>
      <dgm:spPr/>
      <dgm:t>
        <a:bodyPr/>
        <a:lstStyle/>
        <a:p>
          <a:endParaRPr lang="en-US"/>
        </a:p>
      </dgm:t>
    </dgm:pt>
    <dgm:pt modelId="{90D6289F-1641-4C33-97FA-BDBAC01D7314}" type="sibTrans" cxnId="{5B789A21-0BFB-401B-90D9-8FAE5AA30CDC}">
      <dgm:prSet/>
      <dgm:spPr/>
      <dgm:t>
        <a:bodyPr/>
        <a:lstStyle/>
        <a:p>
          <a:endParaRPr lang="en-US"/>
        </a:p>
      </dgm:t>
    </dgm:pt>
    <dgm:pt modelId="{33C0732D-5DD3-48E6-A4F0-98D8D466BAD3}" type="pres">
      <dgm:prSet presAssocID="{2AC9B40C-B1B5-404B-BE1A-6BEC29270FBC}" presName="root" presStyleCnt="0">
        <dgm:presLayoutVars>
          <dgm:dir/>
          <dgm:resizeHandles val="exact"/>
        </dgm:presLayoutVars>
      </dgm:prSet>
      <dgm:spPr/>
    </dgm:pt>
    <dgm:pt modelId="{5C3EF829-F95E-40F8-AB06-D3BA68808A01}" type="pres">
      <dgm:prSet presAssocID="{CFAF9C18-0184-43A1-A35C-5AA19FDDC09D}" presName="compNode" presStyleCnt="0"/>
      <dgm:spPr/>
    </dgm:pt>
    <dgm:pt modelId="{E67DF9F6-5456-448C-8BE0-93E76D0CE645}" type="pres">
      <dgm:prSet presAssocID="{CFAF9C18-0184-43A1-A35C-5AA19FDDC09D}" presName="bgRect" presStyleLbl="bgShp" presStyleIdx="0" presStyleCnt="3" custLinFactNeighborX="1051" custLinFactNeighborY="3527"/>
      <dgm:spPr/>
    </dgm:pt>
    <dgm:pt modelId="{9DA1EBE6-F4CB-4AE1-86C8-68830932EDA4}" type="pres">
      <dgm:prSet presAssocID="{CFAF9C18-0184-43A1-A35C-5AA19FDDC09D}" presName="iconRect" presStyleLbl="node1" presStyleIdx="0" presStyleCnt="3" custLinFactNeighborX="-8016" custLinFactNeighborY="8711"/>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lobe terrestre : Europe et Afrique avec un remplissage uni"/>
        </a:ext>
      </dgm:extLst>
    </dgm:pt>
    <dgm:pt modelId="{550B76E8-FE03-42F2-BF6A-89E1546CD1AC}" type="pres">
      <dgm:prSet presAssocID="{CFAF9C18-0184-43A1-A35C-5AA19FDDC09D}" presName="spaceRect" presStyleCnt="0"/>
      <dgm:spPr/>
    </dgm:pt>
    <dgm:pt modelId="{59DDB990-7A83-4705-A072-2C5E2CA23716}" type="pres">
      <dgm:prSet presAssocID="{CFAF9C18-0184-43A1-A35C-5AA19FDDC09D}" presName="parTx" presStyleLbl="revTx" presStyleIdx="0" presStyleCnt="3">
        <dgm:presLayoutVars>
          <dgm:chMax val="0"/>
          <dgm:chPref val="0"/>
        </dgm:presLayoutVars>
      </dgm:prSet>
      <dgm:spPr/>
    </dgm:pt>
    <dgm:pt modelId="{35D2052F-1901-4A8F-90D7-26EF01EDE6CB}" type="pres">
      <dgm:prSet presAssocID="{9F1624E1-EFBD-4577-9948-B44423763BC2}" presName="sibTrans" presStyleCnt="0"/>
      <dgm:spPr/>
    </dgm:pt>
    <dgm:pt modelId="{16F389CC-724D-4DA4-9493-8822E18A3588}" type="pres">
      <dgm:prSet presAssocID="{7827FB57-10E1-42AD-A88A-BF91A67F16D2}" presName="compNode" presStyleCnt="0"/>
      <dgm:spPr/>
    </dgm:pt>
    <dgm:pt modelId="{127D7F1F-63D2-4493-AF12-4BF5C921D183}" type="pres">
      <dgm:prSet presAssocID="{7827FB57-10E1-42AD-A88A-BF91A67F16D2}" presName="bgRect" presStyleLbl="bgShp" presStyleIdx="1" presStyleCnt="3" custLinFactNeighborX="-64" custLinFactNeighborY="-1197"/>
      <dgm:spPr/>
    </dgm:pt>
    <dgm:pt modelId="{34D868D5-39E8-4FB2-8841-A01E64A6D7C9}" type="pres">
      <dgm:prSet presAssocID="{7827FB57-10E1-42AD-A88A-BF91A67F16D2}" presName="iconRect" presStyleLbl="node1" presStyleIdx="1"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gent volant avec un remplissage uni"/>
        </a:ext>
      </dgm:extLst>
    </dgm:pt>
    <dgm:pt modelId="{20B42344-023F-4EF3-8FA7-6D5CD82783C8}" type="pres">
      <dgm:prSet presAssocID="{7827FB57-10E1-42AD-A88A-BF91A67F16D2}" presName="spaceRect" presStyleCnt="0"/>
      <dgm:spPr/>
    </dgm:pt>
    <dgm:pt modelId="{7B983180-9ABD-4B49-8EB5-8F06DFDDC550}" type="pres">
      <dgm:prSet presAssocID="{7827FB57-10E1-42AD-A88A-BF91A67F16D2}" presName="parTx" presStyleLbl="revTx" presStyleIdx="1" presStyleCnt="3">
        <dgm:presLayoutVars>
          <dgm:chMax val="0"/>
          <dgm:chPref val="0"/>
        </dgm:presLayoutVars>
      </dgm:prSet>
      <dgm:spPr/>
    </dgm:pt>
    <dgm:pt modelId="{BE21959C-BF74-4C72-8008-0ECF76512193}" type="pres">
      <dgm:prSet presAssocID="{6CCF68EC-739A-400B-809E-C8ABD115ABA2}" presName="sibTrans" presStyleCnt="0"/>
      <dgm:spPr/>
    </dgm:pt>
    <dgm:pt modelId="{FDA9213C-8984-4CF1-A38A-C8FB24BB3D53}" type="pres">
      <dgm:prSet presAssocID="{5B775D5F-1574-41C7-ACAB-7D5299BB708C}" presName="compNode" presStyleCnt="0"/>
      <dgm:spPr/>
    </dgm:pt>
    <dgm:pt modelId="{AD74992C-C8A4-42B7-9460-83A785FF47F5}" type="pres">
      <dgm:prSet presAssocID="{5B775D5F-1574-41C7-ACAB-7D5299BB708C}" presName="bgRect" presStyleLbl="bgShp" presStyleIdx="2" presStyleCnt="3"/>
      <dgm:spPr/>
    </dgm:pt>
    <dgm:pt modelId="{E9567482-D0B9-42C7-954B-13E94EB7E81D}" type="pres">
      <dgm:prSet presAssocID="{5B775D5F-1574-41C7-ACAB-7D5299BB708C}" presName="iconRect" presStyleLbl="node1" presStyleIdx="2" presStyleCnt="3"/>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ette avec un remplissage uni"/>
        </a:ext>
      </dgm:extLst>
    </dgm:pt>
    <dgm:pt modelId="{F7AD11BA-0A33-4CA5-A76A-99638C408348}" type="pres">
      <dgm:prSet presAssocID="{5B775D5F-1574-41C7-ACAB-7D5299BB708C}" presName="spaceRect" presStyleCnt="0"/>
      <dgm:spPr/>
    </dgm:pt>
    <dgm:pt modelId="{FB36525C-241D-4DC1-BBC9-BDB696006987}" type="pres">
      <dgm:prSet presAssocID="{5B775D5F-1574-41C7-ACAB-7D5299BB708C}" presName="parTx" presStyleLbl="revTx" presStyleIdx="2" presStyleCnt="3">
        <dgm:presLayoutVars>
          <dgm:chMax val="0"/>
          <dgm:chPref val="0"/>
        </dgm:presLayoutVars>
      </dgm:prSet>
      <dgm:spPr/>
    </dgm:pt>
  </dgm:ptLst>
  <dgm:cxnLst>
    <dgm:cxn modelId="{5B789A21-0BFB-401B-90D9-8FAE5AA30CDC}" srcId="{2AC9B40C-B1B5-404B-BE1A-6BEC29270FBC}" destId="{5B775D5F-1574-41C7-ACAB-7D5299BB708C}" srcOrd="2" destOrd="0" parTransId="{43231007-1204-4AC6-9D3F-CD6D6514B4D3}" sibTransId="{90D6289F-1641-4C33-97FA-BDBAC01D7314}"/>
    <dgm:cxn modelId="{08565A49-740F-4723-B49A-F3C09D3CC3A2}" type="presOf" srcId="{CFAF9C18-0184-43A1-A35C-5AA19FDDC09D}" destId="{59DDB990-7A83-4705-A072-2C5E2CA23716}" srcOrd="0" destOrd="0" presId="urn:microsoft.com/office/officeart/2018/2/layout/IconVerticalSolidList"/>
    <dgm:cxn modelId="{75352575-9CA0-4894-8680-7E468AFBF2AE}" srcId="{2AC9B40C-B1B5-404B-BE1A-6BEC29270FBC}" destId="{CFAF9C18-0184-43A1-A35C-5AA19FDDC09D}" srcOrd="0" destOrd="0" parTransId="{2CB3B5FE-D083-461D-B67A-CD1A5D39408B}" sibTransId="{9F1624E1-EFBD-4577-9948-B44423763BC2}"/>
    <dgm:cxn modelId="{55115E95-E8DD-4AD6-8EDB-A9ED4D8D628D}" type="presOf" srcId="{5B775D5F-1574-41C7-ACAB-7D5299BB708C}" destId="{FB36525C-241D-4DC1-BBC9-BDB696006987}" srcOrd="0" destOrd="0" presId="urn:microsoft.com/office/officeart/2018/2/layout/IconVerticalSolidList"/>
    <dgm:cxn modelId="{7078D3CE-867A-4031-A314-EE1CFCCEDE53}" type="presOf" srcId="{2AC9B40C-B1B5-404B-BE1A-6BEC29270FBC}" destId="{33C0732D-5DD3-48E6-A4F0-98D8D466BAD3}" srcOrd="0" destOrd="0" presId="urn:microsoft.com/office/officeart/2018/2/layout/IconVerticalSolidList"/>
    <dgm:cxn modelId="{52CE1AD0-D8EE-4D23-88B8-1B2F3D9104CB}" type="presOf" srcId="{7827FB57-10E1-42AD-A88A-BF91A67F16D2}" destId="{7B983180-9ABD-4B49-8EB5-8F06DFDDC550}" srcOrd="0" destOrd="0" presId="urn:microsoft.com/office/officeart/2018/2/layout/IconVerticalSolidList"/>
    <dgm:cxn modelId="{E4AD88E1-4318-49B5-9592-A057073E0EC8}" srcId="{2AC9B40C-B1B5-404B-BE1A-6BEC29270FBC}" destId="{7827FB57-10E1-42AD-A88A-BF91A67F16D2}" srcOrd="1" destOrd="0" parTransId="{660EECF9-8E60-427D-9335-0CDD58F3691B}" sibTransId="{6CCF68EC-739A-400B-809E-C8ABD115ABA2}"/>
    <dgm:cxn modelId="{99E660E4-841A-4FFE-BD8B-745348D696CE}" type="presParOf" srcId="{33C0732D-5DD3-48E6-A4F0-98D8D466BAD3}" destId="{5C3EF829-F95E-40F8-AB06-D3BA68808A01}" srcOrd="0" destOrd="0" presId="urn:microsoft.com/office/officeart/2018/2/layout/IconVerticalSolidList"/>
    <dgm:cxn modelId="{C67A5BC7-443E-4670-B149-2A4A7B398DCA}" type="presParOf" srcId="{5C3EF829-F95E-40F8-AB06-D3BA68808A01}" destId="{E67DF9F6-5456-448C-8BE0-93E76D0CE645}" srcOrd="0" destOrd="0" presId="urn:microsoft.com/office/officeart/2018/2/layout/IconVerticalSolidList"/>
    <dgm:cxn modelId="{55F94D52-9B44-4791-A68C-C33BF3F86712}" type="presParOf" srcId="{5C3EF829-F95E-40F8-AB06-D3BA68808A01}" destId="{9DA1EBE6-F4CB-4AE1-86C8-68830932EDA4}" srcOrd="1" destOrd="0" presId="urn:microsoft.com/office/officeart/2018/2/layout/IconVerticalSolidList"/>
    <dgm:cxn modelId="{EF4B4175-29F2-4098-87B0-0A2F102FF131}" type="presParOf" srcId="{5C3EF829-F95E-40F8-AB06-D3BA68808A01}" destId="{550B76E8-FE03-42F2-BF6A-89E1546CD1AC}" srcOrd="2" destOrd="0" presId="urn:microsoft.com/office/officeart/2018/2/layout/IconVerticalSolidList"/>
    <dgm:cxn modelId="{2BC23A4F-0C44-48D4-A0A3-6D04938790FA}" type="presParOf" srcId="{5C3EF829-F95E-40F8-AB06-D3BA68808A01}" destId="{59DDB990-7A83-4705-A072-2C5E2CA23716}" srcOrd="3" destOrd="0" presId="urn:microsoft.com/office/officeart/2018/2/layout/IconVerticalSolidList"/>
    <dgm:cxn modelId="{43D6EA58-ABCA-4A54-8B35-71EC48930589}" type="presParOf" srcId="{33C0732D-5DD3-48E6-A4F0-98D8D466BAD3}" destId="{35D2052F-1901-4A8F-90D7-26EF01EDE6CB}" srcOrd="1" destOrd="0" presId="urn:microsoft.com/office/officeart/2018/2/layout/IconVerticalSolidList"/>
    <dgm:cxn modelId="{2BC75E53-0AA7-4FEA-8580-8848AC0E93B2}" type="presParOf" srcId="{33C0732D-5DD3-48E6-A4F0-98D8D466BAD3}" destId="{16F389CC-724D-4DA4-9493-8822E18A3588}" srcOrd="2" destOrd="0" presId="urn:microsoft.com/office/officeart/2018/2/layout/IconVerticalSolidList"/>
    <dgm:cxn modelId="{FD295B25-C109-44AC-9AFE-53C3AB844082}" type="presParOf" srcId="{16F389CC-724D-4DA4-9493-8822E18A3588}" destId="{127D7F1F-63D2-4493-AF12-4BF5C921D183}" srcOrd="0" destOrd="0" presId="urn:microsoft.com/office/officeart/2018/2/layout/IconVerticalSolidList"/>
    <dgm:cxn modelId="{427EBF31-13E5-438D-95F8-10EE2B75C468}" type="presParOf" srcId="{16F389CC-724D-4DA4-9493-8822E18A3588}" destId="{34D868D5-39E8-4FB2-8841-A01E64A6D7C9}" srcOrd="1" destOrd="0" presId="urn:microsoft.com/office/officeart/2018/2/layout/IconVerticalSolidList"/>
    <dgm:cxn modelId="{058E3E11-C37E-4D68-9AEF-C75BA64827A3}" type="presParOf" srcId="{16F389CC-724D-4DA4-9493-8822E18A3588}" destId="{20B42344-023F-4EF3-8FA7-6D5CD82783C8}" srcOrd="2" destOrd="0" presId="urn:microsoft.com/office/officeart/2018/2/layout/IconVerticalSolidList"/>
    <dgm:cxn modelId="{36DC46AA-CF3E-4424-9541-A6CCEF782651}" type="presParOf" srcId="{16F389CC-724D-4DA4-9493-8822E18A3588}" destId="{7B983180-9ABD-4B49-8EB5-8F06DFDDC550}" srcOrd="3" destOrd="0" presId="urn:microsoft.com/office/officeart/2018/2/layout/IconVerticalSolidList"/>
    <dgm:cxn modelId="{8198934F-120C-4599-A5A3-A98757FB58A9}" type="presParOf" srcId="{33C0732D-5DD3-48E6-A4F0-98D8D466BAD3}" destId="{BE21959C-BF74-4C72-8008-0ECF76512193}" srcOrd="3" destOrd="0" presId="urn:microsoft.com/office/officeart/2018/2/layout/IconVerticalSolidList"/>
    <dgm:cxn modelId="{22B1810B-58F0-4362-90B0-F0E29961C1DB}" type="presParOf" srcId="{33C0732D-5DD3-48E6-A4F0-98D8D466BAD3}" destId="{FDA9213C-8984-4CF1-A38A-C8FB24BB3D53}" srcOrd="4" destOrd="0" presId="urn:microsoft.com/office/officeart/2018/2/layout/IconVerticalSolidList"/>
    <dgm:cxn modelId="{04A373C9-8860-4E61-AA6D-4FFDF054667D}" type="presParOf" srcId="{FDA9213C-8984-4CF1-A38A-C8FB24BB3D53}" destId="{AD74992C-C8A4-42B7-9460-83A785FF47F5}" srcOrd="0" destOrd="0" presId="urn:microsoft.com/office/officeart/2018/2/layout/IconVerticalSolidList"/>
    <dgm:cxn modelId="{D2512E36-E5A3-42F7-A3DD-CE43E7FC14A9}" type="presParOf" srcId="{FDA9213C-8984-4CF1-A38A-C8FB24BB3D53}" destId="{E9567482-D0B9-42C7-954B-13E94EB7E81D}" srcOrd="1" destOrd="0" presId="urn:microsoft.com/office/officeart/2018/2/layout/IconVerticalSolidList"/>
    <dgm:cxn modelId="{1FFC4D9C-4102-4176-8081-243444B3EE01}" type="presParOf" srcId="{FDA9213C-8984-4CF1-A38A-C8FB24BB3D53}" destId="{F7AD11BA-0A33-4CA5-A76A-99638C408348}" srcOrd="2" destOrd="0" presId="urn:microsoft.com/office/officeart/2018/2/layout/IconVerticalSolidList"/>
    <dgm:cxn modelId="{FFC154A4-CFC2-4373-BA15-D87E5C71FA32}" type="presParOf" srcId="{FDA9213C-8984-4CF1-A38A-C8FB24BB3D53}" destId="{FB36525C-241D-4DC1-BBC9-BDB69600698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F947B8-3F59-4010-A219-8BF9AEE2084E}" type="doc">
      <dgm:prSet loTypeId="urn:microsoft.com/office/officeart/2018/2/layout/IconVerticalSolidList" loCatId="icon" qsTypeId="urn:microsoft.com/office/officeart/2005/8/quickstyle/simple2" qsCatId="simple" csTypeId="urn:microsoft.com/office/officeart/2005/8/colors/accent2_2" csCatId="accent2" phldr="1"/>
      <dgm:spPr/>
      <dgm:t>
        <a:bodyPr/>
        <a:lstStyle/>
        <a:p>
          <a:endParaRPr lang="en-US"/>
        </a:p>
      </dgm:t>
    </dgm:pt>
    <dgm:pt modelId="{001898E8-DDF8-47C7-ACA3-CC224EE36AD7}">
      <dgm:prSet phldr="0"/>
      <dgm:spPr/>
      <dgm:t>
        <a:bodyPr/>
        <a:lstStyle/>
        <a:p>
          <a:pPr>
            <a:lnSpc>
              <a:spcPct val="100000"/>
            </a:lnSpc>
          </a:pPr>
          <a:r>
            <a:rPr lang="en-US" noProof="0"/>
            <a:t>Note: All numeric · already clean (no missing values)</a:t>
          </a:r>
        </a:p>
      </dgm:t>
    </dgm:pt>
    <dgm:pt modelId="{F42FF894-CA34-4CA5-A16C-E02C92ED1B7F}" type="parTrans" cxnId="{197D2EF8-E656-4E84-AF08-A8B76652B415}">
      <dgm:prSet/>
      <dgm:spPr/>
    </dgm:pt>
    <dgm:pt modelId="{BB02B352-11F2-4F9D-A914-90980D03EA8F}" type="sibTrans" cxnId="{197D2EF8-E656-4E84-AF08-A8B76652B415}">
      <dgm:prSet/>
      <dgm:spPr/>
    </dgm:pt>
    <dgm:pt modelId="{DA668644-2E7A-4E6C-946A-C0909B161323}">
      <dgm:prSet phldr="0"/>
      <dgm:spPr/>
      <dgm:t>
        <a:bodyPr/>
        <a:lstStyle/>
        <a:p>
          <a:pPr>
            <a:lnSpc>
              <a:spcPct val="100000"/>
            </a:lnSpc>
          </a:pPr>
          <a:r>
            <a:rPr lang="en-US" noProof="0"/>
            <a:t>Source: Kaggle</a:t>
          </a:r>
          <a:r>
            <a:rPr lang="en-US" noProof="0">
              <a:latin typeface="Walbaum Display"/>
            </a:rPr>
            <a:t> </a:t>
          </a:r>
          <a:r>
            <a:rPr lang="en-US" noProof="0"/>
            <a:t> “Credit Card Fraud Detection”</a:t>
          </a:r>
          <a:endParaRPr lang="en-US" noProof="0">
            <a:latin typeface="Walbaum Display"/>
          </a:endParaRPr>
        </a:p>
      </dgm:t>
    </dgm:pt>
    <dgm:pt modelId="{9291E657-F1C6-4E6A-B90F-0C749A203830}" type="parTrans" cxnId="{6457AC5B-3BB5-4567-9F0B-87806DD85841}">
      <dgm:prSet/>
      <dgm:spPr/>
    </dgm:pt>
    <dgm:pt modelId="{EF07627E-DE38-455B-BB41-FD2292797C42}" type="sibTrans" cxnId="{6457AC5B-3BB5-4567-9F0B-87806DD85841}">
      <dgm:prSet/>
      <dgm:spPr/>
    </dgm:pt>
    <dgm:pt modelId="{D57ECF88-56C3-467A-A38C-82C77E907789}">
      <dgm:prSet phldr="0"/>
      <dgm:spPr/>
      <dgm:t>
        <a:bodyPr/>
        <a:lstStyle/>
        <a:p>
          <a:pPr>
            <a:lnSpc>
              <a:spcPct val="100000"/>
            </a:lnSpc>
          </a:pPr>
          <a:r>
            <a:rPr lang="en-US" noProof="0"/>
            <a:t>Scope: 284 807 transactions · 2 days (Sept 2013)</a:t>
          </a:r>
        </a:p>
      </dgm:t>
    </dgm:pt>
    <dgm:pt modelId="{85507B7C-EF80-44AD-A32C-767070B52962}" type="parTrans" cxnId="{4F3CD869-E9D0-481D-9C6A-BB887FD1350C}">
      <dgm:prSet/>
      <dgm:spPr/>
    </dgm:pt>
    <dgm:pt modelId="{6D02666E-5CFE-4633-B317-7AA0ADC212AD}" type="sibTrans" cxnId="{4F3CD869-E9D0-481D-9C6A-BB887FD1350C}">
      <dgm:prSet/>
      <dgm:spPr/>
    </dgm:pt>
    <dgm:pt modelId="{CE49D15F-5BAE-4CDC-BCC7-7BCC91B2CEB8}">
      <dgm:prSet phldr="0"/>
      <dgm:spPr/>
      <dgm:t>
        <a:bodyPr/>
        <a:lstStyle/>
        <a:p>
          <a:pPr>
            <a:lnSpc>
              <a:spcPct val="100000"/>
            </a:lnSpc>
          </a:pPr>
          <a:r>
            <a:rPr lang="en-US" noProof="0"/>
            <a:t>Features: 31 total → 28 PCA-anonymized + Time + Amount + Class</a:t>
          </a:r>
        </a:p>
      </dgm:t>
    </dgm:pt>
    <dgm:pt modelId="{B0037487-7D56-4745-B33F-47D0D4F1B2D4}" type="parTrans" cxnId="{FD886203-7DE1-473D-A801-9B53180A5F88}">
      <dgm:prSet/>
      <dgm:spPr/>
    </dgm:pt>
    <dgm:pt modelId="{938EA4CA-694E-404D-8B78-C7B12F6EA007}" type="sibTrans" cxnId="{FD886203-7DE1-473D-A801-9B53180A5F88}">
      <dgm:prSet/>
      <dgm:spPr/>
    </dgm:pt>
    <dgm:pt modelId="{0BBBFD26-217D-4EEA-8030-5478FDFFE0F5}">
      <dgm:prSet phldr="0"/>
      <dgm:spPr/>
      <dgm:t>
        <a:bodyPr/>
        <a:lstStyle/>
        <a:p>
          <a:pPr>
            <a:lnSpc>
              <a:spcPct val="100000"/>
            </a:lnSpc>
          </a:pPr>
          <a:r>
            <a:rPr lang="en-US" noProof="0"/>
            <a:t>Class: 0 = legitimate · 1 = fraud</a:t>
          </a:r>
        </a:p>
      </dgm:t>
    </dgm:pt>
    <dgm:pt modelId="{5DAE6EF2-23CC-4937-9517-52261C00A625}" type="parTrans" cxnId="{B4FA59FE-51CE-4CF9-ABD4-1BFD33C8F818}">
      <dgm:prSet/>
      <dgm:spPr/>
    </dgm:pt>
    <dgm:pt modelId="{044CF6CA-C0B3-4AAF-BFCC-A3A5F860C7E6}" type="sibTrans" cxnId="{B4FA59FE-51CE-4CF9-ABD4-1BFD33C8F818}">
      <dgm:prSet/>
      <dgm:spPr/>
    </dgm:pt>
    <dgm:pt modelId="{0E76FC92-272B-456E-A150-752709BF71F6}" type="pres">
      <dgm:prSet presAssocID="{DAF947B8-3F59-4010-A219-8BF9AEE2084E}" presName="root" presStyleCnt="0">
        <dgm:presLayoutVars>
          <dgm:dir/>
          <dgm:resizeHandles val="exact"/>
        </dgm:presLayoutVars>
      </dgm:prSet>
      <dgm:spPr/>
    </dgm:pt>
    <dgm:pt modelId="{6A7830F1-A83A-4A15-A45D-D90CC8375839}" type="pres">
      <dgm:prSet presAssocID="{DA668644-2E7A-4E6C-946A-C0909B161323}" presName="compNode" presStyleCnt="0"/>
      <dgm:spPr/>
    </dgm:pt>
    <dgm:pt modelId="{68918504-FD35-420C-9D4B-9FE7B9EBB3AA}" type="pres">
      <dgm:prSet presAssocID="{DA668644-2E7A-4E6C-946A-C0909B161323}" presName="bgRect" presStyleLbl="bgShp" presStyleIdx="0" presStyleCnt="5"/>
      <dgm:spPr/>
    </dgm:pt>
    <dgm:pt modelId="{719BBEE1-F54F-498F-BBE6-A94E43334C1E}" type="pres">
      <dgm:prSet presAssocID="{DA668644-2E7A-4E6C-946A-C0909B161323}"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with solid fill"/>
        </a:ext>
      </dgm:extLst>
    </dgm:pt>
    <dgm:pt modelId="{4A7C0DA5-AC13-4108-9579-19936000754C}" type="pres">
      <dgm:prSet presAssocID="{DA668644-2E7A-4E6C-946A-C0909B161323}" presName="spaceRect" presStyleCnt="0"/>
      <dgm:spPr/>
    </dgm:pt>
    <dgm:pt modelId="{DC7DF313-05A2-4B9D-9376-E251702F841A}" type="pres">
      <dgm:prSet presAssocID="{DA668644-2E7A-4E6C-946A-C0909B161323}" presName="parTx" presStyleLbl="revTx" presStyleIdx="0" presStyleCnt="5">
        <dgm:presLayoutVars>
          <dgm:chMax val="0"/>
          <dgm:chPref val="0"/>
        </dgm:presLayoutVars>
      </dgm:prSet>
      <dgm:spPr/>
    </dgm:pt>
    <dgm:pt modelId="{DDD6453C-B88F-4058-BF13-2A1FBA634FC7}" type="pres">
      <dgm:prSet presAssocID="{EF07627E-DE38-455B-BB41-FD2292797C42}" presName="sibTrans" presStyleCnt="0"/>
      <dgm:spPr/>
    </dgm:pt>
    <dgm:pt modelId="{97518DBD-0E93-4C9C-89AC-A168393A2ECA}" type="pres">
      <dgm:prSet presAssocID="{D57ECF88-56C3-467A-A38C-82C77E907789}" presName="compNode" presStyleCnt="0"/>
      <dgm:spPr/>
    </dgm:pt>
    <dgm:pt modelId="{30A24209-E394-43BA-8BCB-B53BB1ACE8CD}" type="pres">
      <dgm:prSet presAssocID="{D57ECF88-56C3-467A-A38C-82C77E907789}" presName="bgRect" presStyleLbl="bgShp" presStyleIdx="1" presStyleCnt="5"/>
      <dgm:spPr/>
    </dgm:pt>
    <dgm:pt modelId="{8BD67C6E-89EB-4C27-93CF-855FB6BF985A}" type="pres">
      <dgm:prSet presAssocID="{D57ECF88-56C3-467A-A38C-82C77E907789}"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ip calendar with solid fill"/>
        </a:ext>
      </dgm:extLst>
    </dgm:pt>
    <dgm:pt modelId="{7AAF72C9-9566-44BF-BC39-12CEC7353303}" type="pres">
      <dgm:prSet presAssocID="{D57ECF88-56C3-467A-A38C-82C77E907789}" presName="spaceRect" presStyleCnt="0"/>
      <dgm:spPr/>
    </dgm:pt>
    <dgm:pt modelId="{143EB942-3100-4820-AE13-965650A416EF}" type="pres">
      <dgm:prSet presAssocID="{D57ECF88-56C3-467A-A38C-82C77E907789}" presName="parTx" presStyleLbl="revTx" presStyleIdx="1" presStyleCnt="5">
        <dgm:presLayoutVars>
          <dgm:chMax val="0"/>
          <dgm:chPref val="0"/>
        </dgm:presLayoutVars>
      </dgm:prSet>
      <dgm:spPr/>
    </dgm:pt>
    <dgm:pt modelId="{0C83C83A-B587-4AB0-BCFB-DF630CC15D2B}" type="pres">
      <dgm:prSet presAssocID="{6D02666E-5CFE-4633-B317-7AA0ADC212AD}" presName="sibTrans" presStyleCnt="0"/>
      <dgm:spPr/>
    </dgm:pt>
    <dgm:pt modelId="{F42E8096-7082-4C54-8C8B-47FDF42FA395}" type="pres">
      <dgm:prSet presAssocID="{CE49D15F-5BAE-4CDC-BCC7-7BCC91B2CEB8}" presName="compNode" presStyleCnt="0"/>
      <dgm:spPr/>
    </dgm:pt>
    <dgm:pt modelId="{EC1257E9-0285-47C2-8D12-80136923BC00}" type="pres">
      <dgm:prSet presAssocID="{CE49D15F-5BAE-4CDC-BCC7-7BCC91B2CEB8}" presName="bgRect" presStyleLbl="bgShp" presStyleIdx="2" presStyleCnt="5"/>
      <dgm:spPr/>
    </dgm:pt>
    <dgm:pt modelId="{83D4585E-DB1F-4CCD-BB6A-4DE55AC90CEA}" type="pres">
      <dgm:prSet presAssocID="{CE49D15F-5BAE-4CDC-BCC7-7BCC91B2CEB8}"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with solid fill"/>
        </a:ext>
      </dgm:extLst>
    </dgm:pt>
    <dgm:pt modelId="{A4477610-D405-47D5-A0F2-2695B9645587}" type="pres">
      <dgm:prSet presAssocID="{CE49D15F-5BAE-4CDC-BCC7-7BCC91B2CEB8}" presName="spaceRect" presStyleCnt="0"/>
      <dgm:spPr/>
    </dgm:pt>
    <dgm:pt modelId="{01768B24-CF87-4F97-A07C-6CE2C9E76C45}" type="pres">
      <dgm:prSet presAssocID="{CE49D15F-5BAE-4CDC-BCC7-7BCC91B2CEB8}" presName="parTx" presStyleLbl="revTx" presStyleIdx="2" presStyleCnt="5">
        <dgm:presLayoutVars>
          <dgm:chMax val="0"/>
          <dgm:chPref val="0"/>
        </dgm:presLayoutVars>
      </dgm:prSet>
      <dgm:spPr/>
    </dgm:pt>
    <dgm:pt modelId="{B6904AA8-B793-4BCA-8381-74713AADD491}" type="pres">
      <dgm:prSet presAssocID="{938EA4CA-694E-404D-8B78-C7B12F6EA007}" presName="sibTrans" presStyleCnt="0"/>
      <dgm:spPr/>
    </dgm:pt>
    <dgm:pt modelId="{C2A20403-3A92-404C-AFBA-38834F4FEA80}" type="pres">
      <dgm:prSet presAssocID="{0BBBFD26-217D-4EEA-8030-5478FDFFE0F5}" presName="compNode" presStyleCnt="0"/>
      <dgm:spPr/>
    </dgm:pt>
    <dgm:pt modelId="{1AF40A3A-068F-471A-B3E0-0A12827D120F}" type="pres">
      <dgm:prSet presAssocID="{0BBBFD26-217D-4EEA-8030-5478FDFFE0F5}" presName="bgRect" presStyleLbl="bgShp" presStyleIdx="3" presStyleCnt="5"/>
      <dgm:spPr/>
    </dgm:pt>
    <dgm:pt modelId="{CF4404D4-F361-41D6-8CDE-5D4D9E1EDCE4}" type="pres">
      <dgm:prSet presAssocID="{0BBBFD26-217D-4EEA-8030-5478FDFFE0F5}"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cales of justice with solid fill"/>
        </a:ext>
      </dgm:extLst>
    </dgm:pt>
    <dgm:pt modelId="{906194B2-5284-47C5-81A4-70D59993FA30}" type="pres">
      <dgm:prSet presAssocID="{0BBBFD26-217D-4EEA-8030-5478FDFFE0F5}" presName="spaceRect" presStyleCnt="0"/>
      <dgm:spPr/>
    </dgm:pt>
    <dgm:pt modelId="{CAF1397F-ECC3-478F-891D-E8C128C3BBAB}" type="pres">
      <dgm:prSet presAssocID="{0BBBFD26-217D-4EEA-8030-5478FDFFE0F5}" presName="parTx" presStyleLbl="revTx" presStyleIdx="3" presStyleCnt="5">
        <dgm:presLayoutVars>
          <dgm:chMax val="0"/>
          <dgm:chPref val="0"/>
        </dgm:presLayoutVars>
      </dgm:prSet>
      <dgm:spPr/>
    </dgm:pt>
    <dgm:pt modelId="{AA16365B-E59A-44BD-8ACF-360458631CE1}" type="pres">
      <dgm:prSet presAssocID="{044CF6CA-C0B3-4AAF-BFCC-A3A5F860C7E6}" presName="sibTrans" presStyleCnt="0"/>
      <dgm:spPr/>
    </dgm:pt>
    <dgm:pt modelId="{8A1AD5FD-802A-4C46-A681-F0DC3367A2D4}" type="pres">
      <dgm:prSet presAssocID="{001898E8-DDF8-47C7-ACA3-CC224EE36AD7}" presName="compNode" presStyleCnt="0"/>
      <dgm:spPr/>
    </dgm:pt>
    <dgm:pt modelId="{FD272C4A-118C-48AB-9E7B-14B652C607F4}" type="pres">
      <dgm:prSet presAssocID="{001898E8-DDF8-47C7-ACA3-CC224EE36AD7}" presName="bgRect" presStyleLbl="bgShp" presStyleIdx="4" presStyleCnt="5"/>
      <dgm:spPr/>
    </dgm:pt>
    <dgm:pt modelId="{47E84159-754C-4167-8A0E-A51801BC49C3}" type="pres">
      <dgm:prSet presAssocID="{001898E8-DDF8-47C7-ACA3-CC224EE36AD7}"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list with solid fill"/>
        </a:ext>
      </dgm:extLst>
    </dgm:pt>
    <dgm:pt modelId="{A961F34B-B7BD-4FA8-8D8E-95D731CDF048}" type="pres">
      <dgm:prSet presAssocID="{001898E8-DDF8-47C7-ACA3-CC224EE36AD7}" presName="spaceRect" presStyleCnt="0"/>
      <dgm:spPr/>
    </dgm:pt>
    <dgm:pt modelId="{2ACE9AC6-8A6F-4170-AEBC-AAFBD42432D6}" type="pres">
      <dgm:prSet presAssocID="{001898E8-DDF8-47C7-ACA3-CC224EE36AD7}" presName="parTx" presStyleLbl="revTx" presStyleIdx="4" presStyleCnt="5">
        <dgm:presLayoutVars>
          <dgm:chMax val="0"/>
          <dgm:chPref val="0"/>
        </dgm:presLayoutVars>
      </dgm:prSet>
      <dgm:spPr/>
    </dgm:pt>
  </dgm:ptLst>
  <dgm:cxnLst>
    <dgm:cxn modelId="{FD886203-7DE1-473D-A801-9B53180A5F88}" srcId="{DAF947B8-3F59-4010-A219-8BF9AEE2084E}" destId="{CE49D15F-5BAE-4CDC-BCC7-7BCC91B2CEB8}" srcOrd="2" destOrd="0" parTransId="{B0037487-7D56-4745-B33F-47D0D4F1B2D4}" sibTransId="{938EA4CA-694E-404D-8B78-C7B12F6EA007}"/>
    <dgm:cxn modelId="{6457AC5B-3BB5-4567-9F0B-87806DD85841}" srcId="{DAF947B8-3F59-4010-A219-8BF9AEE2084E}" destId="{DA668644-2E7A-4E6C-946A-C0909B161323}" srcOrd="0" destOrd="0" parTransId="{9291E657-F1C6-4E6A-B90F-0C749A203830}" sibTransId="{EF07627E-DE38-455B-BB41-FD2292797C42}"/>
    <dgm:cxn modelId="{DD080943-0188-4622-8702-014FC62F7947}" type="presOf" srcId="{001898E8-DDF8-47C7-ACA3-CC224EE36AD7}" destId="{2ACE9AC6-8A6F-4170-AEBC-AAFBD42432D6}" srcOrd="0" destOrd="0" presId="urn:microsoft.com/office/officeart/2018/2/layout/IconVerticalSolidList"/>
    <dgm:cxn modelId="{4F3CD869-E9D0-481D-9C6A-BB887FD1350C}" srcId="{DAF947B8-3F59-4010-A219-8BF9AEE2084E}" destId="{D57ECF88-56C3-467A-A38C-82C77E907789}" srcOrd="1" destOrd="0" parTransId="{85507B7C-EF80-44AD-A32C-767070B52962}" sibTransId="{6D02666E-5CFE-4633-B317-7AA0ADC212AD}"/>
    <dgm:cxn modelId="{86E6FD5A-3897-43A2-97AF-3DBDC889ED19}" type="presOf" srcId="{CE49D15F-5BAE-4CDC-BCC7-7BCC91B2CEB8}" destId="{01768B24-CF87-4F97-A07C-6CE2C9E76C45}" srcOrd="0" destOrd="0" presId="urn:microsoft.com/office/officeart/2018/2/layout/IconVerticalSolidList"/>
    <dgm:cxn modelId="{FC1DEE7C-931E-4701-BEFF-D15BB6EA480E}" type="presOf" srcId="{D57ECF88-56C3-467A-A38C-82C77E907789}" destId="{143EB942-3100-4820-AE13-965650A416EF}" srcOrd="0" destOrd="0" presId="urn:microsoft.com/office/officeart/2018/2/layout/IconVerticalSolidList"/>
    <dgm:cxn modelId="{06AB1B98-038C-4274-85DE-33142807E7EC}" type="presOf" srcId="{0BBBFD26-217D-4EEA-8030-5478FDFFE0F5}" destId="{CAF1397F-ECC3-478F-891D-E8C128C3BBAB}" srcOrd="0" destOrd="0" presId="urn:microsoft.com/office/officeart/2018/2/layout/IconVerticalSolidList"/>
    <dgm:cxn modelId="{3C12D3A6-AC85-44BD-BC42-E7F4DB41AE2A}" type="presOf" srcId="{DAF947B8-3F59-4010-A219-8BF9AEE2084E}" destId="{0E76FC92-272B-456E-A150-752709BF71F6}" srcOrd="0" destOrd="0" presId="urn:microsoft.com/office/officeart/2018/2/layout/IconVerticalSolidList"/>
    <dgm:cxn modelId="{2E3DD2B1-5710-46DE-911F-203292D7CB93}" type="presOf" srcId="{DA668644-2E7A-4E6C-946A-C0909B161323}" destId="{DC7DF313-05A2-4B9D-9376-E251702F841A}" srcOrd="0" destOrd="0" presId="urn:microsoft.com/office/officeart/2018/2/layout/IconVerticalSolidList"/>
    <dgm:cxn modelId="{197D2EF8-E656-4E84-AF08-A8B76652B415}" srcId="{DAF947B8-3F59-4010-A219-8BF9AEE2084E}" destId="{001898E8-DDF8-47C7-ACA3-CC224EE36AD7}" srcOrd="4" destOrd="0" parTransId="{F42FF894-CA34-4CA5-A16C-E02C92ED1B7F}" sibTransId="{BB02B352-11F2-4F9D-A914-90980D03EA8F}"/>
    <dgm:cxn modelId="{B4FA59FE-51CE-4CF9-ABD4-1BFD33C8F818}" srcId="{DAF947B8-3F59-4010-A219-8BF9AEE2084E}" destId="{0BBBFD26-217D-4EEA-8030-5478FDFFE0F5}" srcOrd="3" destOrd="0" parTransId="{5DAE6EF2-23CC-4937-9517-52261C00A625}" sibTransId="{044CF6CA-C0B3-4AAF-BFCC-A3A5F860C7E6}"/>
    <dgm:cxn modelId="{2ECCE52D-2ABA-476A-9841-2AE4805230D9}" type="presParOf" srcId="{0E76FC92-272B-456E-A150-752709BF71F6}" destId="{6A7830F1-A83A-4A15-A45D-D90CC8375839}" srcOrd="0" destOrd="0" presId="urn:microsoft.com/office/officeart/2018/2/layout/IconVerticalSolidList"/>
    <dgm:cxn modelId="{EC9E0CCE-43E3-4B4A-AB04-46723AAA87FF}" type="presParOf" srcId="{6A7830F1-A83A-4A15-A45D-D90CC8375839}" destId="{68918504-FD35-420C-9D4B-9FE7B9EBB3AA}" srcOrd="0" destOrd="0" presId="urn:microsoft.com/office/officeart/2018/2/layout/IconVerticalSolidList"/>
    <dgm:cxn modelId="{87D5D3C0-1208-4FA4-AEA8-52877F57BE73}" type="presParOf" srcId="{6A7830F1-A83A-4A15-A45D-D90CC8375839}" destId="{719BBEE1-F54F-498F-BBE6-A94E43334C1E}" srcOrd="1" destOrd="0" presId="urn:microsoft.com/office/officeart/2018/2/layout/IconVerticalSolidList"/>
    <dgm:cxn modelId="{DBADD793-7ECB-4675-86AD-49189870C525}" type="presParOf" srcId="{6A7830F1-A83A-4A15-A45D-D90CC8375839}" destId="{4A7C0DA5-AC13-4108-9579-19936000754C}" srcOrd="2" destOrd="0" presId="urn:microsoft.com/office/officeart/2018/2/layout/IconVerticalSolidList"/>
    <dgm:cxn modelId="{7704089D-FD9B-4326-9149-230CB5B59C77}" type="presParOf" srcId="{6A7830F1-A83A-4A15-A45D-D90CC8375839}" destId="{DC7DF313-05A2-4B9D-9376-E251702F841A}" srcOrd="3" destOrd="0" presId="urn:microsoft.com/office/officeart/2018/2/layout/IconVerticalSolidList"/>
    <dgm:cxn modelId="{42EEFBCF-BD19-42DC-8378-FA5B337F5D09}" type="presParOf" srcId="{0E76FC92-272B-456E-A150-752709BF71F6}" destId="{DDD6453C-B88F-4058-BF13-2A1FBA634FC7}" srcOrd="1" destOrd="0" presId="urn:microsoft.com/office/officeart/2018/2/layout/IconVerticalSolidList"/>
    <dgm:cxn modelId="{88593EBB-36E4-4689-8B72-DA18408829EA}" type="presParOf" srcId="{0E76FC92-272B-456E-A150-752709BF71F6}" destId="{97518DBD-0E93-4C9C-89AC-A168393A2ECA}" srcOrd="2" destOrd="0" presId="urn:microsoft.com/office/officeart/2018/2/layout/IconVerticalSolidList"/>
    <dgm:cxn modelId="{A9B19E82-6C89-4635-AA10-C95CCD3F35AF}" type="presParOf" srcId="{97518DBD-0E93-4C9C-89AC-A168393A2ECA}" destId="{30A24209-E394-43BA-8BCB-B53BB1ACE8CD}" srcOrd="0" destOrd="0" presId="urn:microsoft.com/office/officeart/2018/2/layout/IconVerticalSolidList"/>
    <dgm:cxn modelId="{71C56C4C-4C98-4875-BA04-F24A439CD565}" type="presParOf" srcId="{97518DBD-0E93-4C9C-89AC-A168393A2ECA}" destId="{8BD67C6E-89EB-4C27-93CF-855FB6BF985A}" srcOrd="1" destOrd="0" presId="urn:microsoft.com/office/officeart/2018/2/layout/IconVerticalSolidList"/>
    <dgm:cxn modelId="{DF39D124-6238-4A6D-A781-DDDD1898876B}" type="presParOf" srcId="{97518DBD-0E93-4C9C-89AC-A168393A2ECA}" destId="{7AAF72C9-9566-44BF-BC39-12CEC7353303}" srcOrd="2" destOrd="0" presId="urn:microsoft.com/office/officeart/2018/2/layout/IconVerticalSolidList"/>
    <dgm:cxn modelId="{2E35183D-3A08-4294-9FDE-59C3F1332037}" type="presParOf" srcId="{97518DBD-0E93-4C9C-89AC-A168393A2ECA}" destId="{143EB942-3100-4820-AE13-965650A416EF}" srcOrd="3" destOrd="0" presId="urn:microsoft.com/office/officeart/2018/2/layout/IconVerticalSolidList"/>
    <dgm:cxn modelId="{2ACA3365-1385-46D6-899E-140C37BE2100}" type="presParOf" srcId="{0E76FC92-272B-456E-A150-752709BF71F6}" destId="{0C83C83A-B587-4AB0-BCFB-DF630CC15D2B}" srcOrd="3" destOrd="0" presId="urn:microsoft.com/office/officeart/2018/2/layout/IconVerticalSolidList"/>
    <dgm:cxn modelId="{79C96D24-D39A-4E13-B2A0-50835451DC71}" type="presParOf" srcId="{0E76FC92-272B-456E-A150-752709BF71F6}" destId="{F42E8096-7082-4C54-8C8B-47FDF42FA395}" srcOrd="4" destOrd="0" presId="urn:microsoft.com/office/officeart/2018/2/layout/IconVerticalSolidList"/>
    <dgm:cxn modelId="{3737E16A-9E7C-48DF-97DC-2CB11BB12E44}" type="presParOf" srcId="{F42E8096-7082-4C54-8C8B-47FDF42FA395}" destId="{EC1257E9-0285-47C2-8D12-80136923BC00}" srcOrd="0" destOrd="0" presId="urn:microsoft.com/office/officeart/2018/2/layout/IconVerticalSolidList"/>
    <dgm:cxn modelId="{586075E1-456C-453D-9884-0FA28A688D48}" type="presParOf" srcId="{F42E8096-7082-4C54-8C8B-47FDF42FA395}" destId="{83D4585E-DB1F-4CCD-BB6A-4DE55AC90CEA}" srcOrd="1" destOrd="0" presId="urn:microsoft.com/office/officeart/2018/2/layout/IconVerticalSolidList"/>
    <dgm:cxn modelId="{17944155-1D4F-4ADA-9B48-5A3D1F845BAF}" type="presParOf" srcId="{F42E8096-7082-4C54-8C8B-47FDF42FA395}" destId="{A4477610-D405-47D5-A0F2-2695B9645587}" srcOrd="2" destOrd="0" presId="urn:microsoft.com/office/officeart/2018/2/layout/IconVerticalSolidList"/>
    <dgm:cxn modelId="{261ED36A-947C-49E2-BFA7-D16E0DEE9DAD}" type="presParOf" srcId="{F42E8096-7082-4C54-8C8B-47FDF42FA395}" destId="{01768B24-CF87-4F97-A07C-6CE2C9E76C45}" srcOrd="3" destOrd="0" presId="urn:microsoft.com/office/officeart/2018/2/layout/IconVerticalSolidList"/>
    <dgm:cxn modelId="{A5ABEDBC-EF16-40AB-B0CE-4638D57CF522}" type="presParOf" srcId="{0E76FC92-272B-456E-A150-752709BF71F6}" destId="{B6904AA8-B793-4BCA-8381-74713AADD491}" srcOrd="5" destOrd="0" presId="urn:microsoft.com/office/officeart/2018/2/layout/IconVerticalSolidList"/>
    <dgm:cxn modelId="{048948DA-E573-4045-BBE0-ECFC14070CFC}" type="presParOf" srcId="{0E76FC92-272B-456E-A150-752709BF71F6}" destId="{C2A20403-3A92-404C-AFBA-38834F4FEA80}" srcOrd="6" destOrd="0" presId="urn:microsoft.com/office/officeart/2018/2/layout/IconVerticalSolidList"/>
    <dgm:cxn modelId="{310EA740-6272-4AE1-909A-4B56680BBAC8}" type="presParOf" srcId="{C2A20403-3A92-404C-AFBA-38834F4FEA80}" destId="{1AF40A3A-068F-471A-B3E0-0A12827D120F}" srcOrd="0" destOrd="0" presId="urn:microsoft.com/office/officeart/2018/2/layout/IconVerticalSolidList"/>
    <dgm:cxn modelId="{3E37C9C6-B548-4195-B900-CC192DB232D0}" type="presParOf" srcId="{C2A20403-3A92-404C-AFBA-38834F4FEA80}" destId="{CF4404D4-F361-41D6-8CDE-5D4D9E1EDCE4}" srcOrd="1" destOrd="0" presId="urn:microsoft.com/office/officeart/2018/2/layout/IconVerticalSolidList"/>
    <dgm:cxn modelId="{122FF19E-BF79-42BB-B52B-65C09AFA51AA}" type="presParOf" srcId="{C2A20403-3A92-404C-AFBA-38834F4FEA80}" destId="{906194B2-5284-47C5-81A4-70D59993FA30}" srcOrd="2" destOrd="0" presId="urn:microsoft.com/office/officeart/2018/2/layout/IconVerticalSolidList"/>
    <dgm:cxn modelId="{638E1B3C-A148-4442-A04A-FB725A2013AC}" type="presParOf" srcId="{C2A20403-3A92-404C-AFBA-38834F4FEA80}" destId="{CAF1397F-ECC3-478F-891D-E8C128C3BBAB}" srcOrd="3" destOrd="0" presId="urn:microsoft.com/office/officeart/2018/2/layout/IconVerticalSolidList"/>
    <dgm:cxn modelId="{800AAC26-F5EA-464B-A29A-2D03D313F5B8}" type="presParOf" srcId="{0E76FC92-272B-456E-A150-752709BF71F6}" destId="{AA16365B-E59A-44BD-8ACF-360458631CE1}" srcOrd="7" destOrd="0" presId="urn:microsoft.com/office/officeart/2018/2/layout/IconVerticalSolidList"/>
    <dgm:cxn modelId="{38043514-58C9-46A3-B744-78603ED3EBFB}" type="presParOf" srcId="{0E76FC92-272B-456E-A150-752709BF71F6}" destId="{8A1AD5FD-802A-4C46-A681-F0DC3367A2D4}" srcOrd="8" destOrd="0" presId="urn:microsoft.com/office/officeart/2018/2/layout/IconVerticalSolidList"/>
    <dgm:cxn modelId="{7B3563F9-2A3D-479F-AECD-5CDDC27D2834}" type="presParOf" srcId="{8A1AD5FD-802A-4C46-A681-F0DC3367A2D4}" destId="{FD272C4A-118C-48AB-9E7B-14B652C607F4}" srcOrd="0" destOrd="0" presId="urn:microsoft.com/office/officeart/2018/2/layout/IconVerticalSolidList"/>
    <dgm:cxn modelId="{D81BDFC6-7A46-47CD-BCC9-88DCEFB4B292}" type="presParOf" srcId="{8A1AD5FD-802A-4C46-A681-F0DC3367A2D4}" destId="{47E84159-754C-4167-8A0E-A51801BC49C3}" srcOrd="1" destOrd="0" presId="urn:microsoft.com/office/officeart/2018/2/layout/IconVerticalSolidList"/>
    <dgm:cxn modelId="{6F9BA7D0-F2E2-4022-9BD9-320FF7A4DDB2}" type="presParOf" srcId="{8A1AD5FD-802A-4C46-A681-F0DC3367A2D4}" destId="{A961F34B-B7BD-4FA8-8D8E-95D731CDF048}" srcOrd="2" destOrd="0" presId="urn:microsoft.com/office/officeart/2018/2/layout/IconVerticalSolidList"/>
    <dgm:cxn modelId="{19553B9A-D165-4440-9DDD-4E2FE1A48312}" type="presParOf" srcId="{8A1AD5FD-802A-4C46-A681-F0DC3367A2D4}" destId="{2ACE9AC6-8A6F-4170-AEBC-AAFBD42432D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E9A758-27C6-4315-AE0F-50AD747D6A05}"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161588DB-37F7-41FE-9B81-2C59D1304CDF}">
      <dgm:prSet/>
      <dgm:spPr/>
      <dgm:t>
        <a:bodyPr/>
        <a:lstStyle/>
        <a:p>
          <a:pPr>
            <a:lnSpc>
              <a:spcPct val="100000"/>
            </a:lnSpc>
            <a:defRPr b="1"/>
          </a:pPr>
          <a:r>
            <a:rPr lang="en-US" noProof="0"/>
            <a:t>This extreme class imbalance makes fraud detection challenging :</a:t>
          </a:r>
        </a:p>
      </dgm:t>
    </dgm:pt>
    <dgm:pt modelId="{CF396EC0-2BBA-4AB3-BE84-66103E993628}" type="parTrans" cxnId="{E3B7811C-8377-4562-92C5-7422A30D2EA5}">
      <dgm:prSet/>
      <dgm:spPr/>
      <dgm:t>
        <a:bodyPr/>
        <a:lstStyle/>
        <a:p>
          <a:endParaRPr lang="en-US"/>
        </a:p>
      </dgm:t>
    </dgm:pt>
    <dgm:pt modelId="{EE6FF4CD-16E2-49D8-BC47-094985FB5534}" type="sibTrans" cxnId="{E3B7811C-8377-4562-92C5-7422A30D2EA5}">
      <dgm:prSet/>
      <dgm:spPr/>
      <dgm:t>
        <a:bodyPr/>
        <a:lstStyle/>
        <a:p>
          <a:endParaRPr lang="en-US"/>
        </a:p>
      </dgm:t>
    </dgm:pt>
    <dgm:pt modelId="{BD204E7E-54BF-419C-882F-2C96BEE28165}">
      <dgm:prSet/>
      <dgm:spPr/>
      <dgm:t>
        <a:bodyPr/>
        <a:lstStyle/>
        <a:p>
          <a:pPr>
            <a:lnSpc>
              <a:spcPct val="100000"/>
            </a:lnSpc>
          </a:pPr>
          <a:r>
            <a:rPr lang="en-US" noProof="0"/>
            <a:t>A model could simply predict “no fraud” all the time and still achieve high accuracy  but miss almost all fraud cases.</a:t>
          </a:r>
        </a:p>
      </dgm:t>
    </dgm:pt>
    <dgm:pt modelId="{C9B44427-361E-423F-9846-0FB6DEF93C52}" type="parTrans" cxnId="{D8E014ED-5CF1-407E-99D6-DCAFCF2A5F6A}">
      <dgm:prSet/>
      <dgm:spPr/>
      <dgm:t>
        <a:bodyPr/>
        <a:lstStyle/>
        <a:p>
          <a:endParaRPr lang="en-US"/>
        </a:p>
      </dgm:t>
    </dgm:pt>
    <dgm:pt modelId="{69ABC2C8-D652-496D-AF11-39556300895C}" type="sibTrans" cxnId="{D8E014ED-5CF1-407E-99D6-DCAFCF2A5F6A}">
      <dgm:prSet/>
      <dgm:spPr/>
      <dgm:t>
        <a:bodyPr/>
        <a:lstStyle/>
        <a:p>
          <a:endParaRPr lang="en-US"/>
        </a:p>
      </dgm:t>
    </dgm:pt>
    <dgm:pt modelId="{7F105F13-EFF2-42AF-9567-7BA2296F5B05}">
      <dgm:prSet/>
      <dgm:spPr/>
      <dgm:t>
        <a:bodyPr/>
        <a:lstStyle/>
        <a:p>
          <a:pPr>
            <a:lnSpc>
              <a:spcPct val="100000"/>
            </a:lnSpc>
            <a:defRPr b="1"/>
          </a:pPr>
          <a:r>
            <a:rPr lang="en-US" noProof="0"/>
            <a:t>That’s why our performance focus was not on accuracy, but on :</a:t>
          </a:r>
        </a:p>
      </dgm:t>
    </dgm:pt>
    <dgm:pt modelId="{6039F2C8-8345-43FA-9F2F-13978B308573}" type="parTrans" cxnId="{E4602A9A-6B05-4A91-ABF3-206E6E7DB900}">
      <dgm:prSet/>
      <dgm:spPr/>
      <dgm:t>
        <a:bodyPr/>
        <a:lstStyle/>
        <a:p>
          <a:endParaRPr lang="en-US"/>
        </a:p>
      </dgm:t>
    </dgm:pt>
    <dgm:pt modelId="{592949D5-A445-4BE8-8FE9-0C571055BB50}" type="sibTrans" cxnId="{E4602A9A-6B05-4A91-ABF3-206E6E7DB900}">
      <dgm:prSet/>
      <dgm:spPr/>
      <dgm:t>
        <a:bodyPr/>
        <a:lstStyle/>
        <a:p>
          <a:endParaRPr lang="en-US"/>
        </a:p>
      </dgm:t>
    </dgm:pt>
    <dgm:pt modelId="{4CF4A38B-5B76-4ED8-BEBE-D38285CC9013}">
      <dgm:prSet/>
      <dgm:spPr/>
      <dgm:t>
        <a:bodyPr/>
        <a:lstStyle/>
        <a:p>
          <a:pPr>
            <a:lnSpc>
              <a:spcPct val="100000"/>
            </a:lnSpc>
          </a:pPr>
          <a:r>
            <a:rPr lang="en-US" noProof="0"/>
            <a:t>Maximizing Recall → catching as many fraudulent transactions as possible (minimizing false negatives).</a:t>
          </a:r>
        </a:p>
      </dgm:t>
    </dgm:pt>
    <dgm:pt modelId="{9F659CC3-0A84-4D23-9E60-983EE9454137}" type="parTrans" cxnId="{8F18EF82-D256-4288-B26A-DDED134485B6}">
      <dgm:prSet/>
      <dgm:spPr/>
      <dgm:t>
        <a:bodyPr/>
        <a:lstStyle/>
        <a:p>
          <a:endParaRPr lang="en-US"/>
        </a:p>
      </dgm:t>
    </dgm:pt>
    <dgm:pt modelId="{515F860E-D154-4AFD-8524-43E3FE94B49B}" type="sibTrans" cxnId="{8F18EF82-D256-4288-B26A-DDED134485B6}">
      <dgm:prSet/>
      <dgm:spPr/>
      <dgm:t>
        <a:bodyPr/>
        <a:lstStyle/>
        <a:p>
          <a:endParaRPr lang="en-US"/>
        </a:p>
      </dgm:t>
    </dgm:pt>
    <dgm:pt modelId="{BA971564-0D13-4224-BD44-663709DD7E37}">
      <dgm:prSet/>
      <dgm:spPr/>
      <dgm:t>
        <a:bodyPr/>
        <a:lstStyle/>
        <a:p>
          <a:pPr>
            <a:lnSpc>
              <a:spcPct val="100000"/>
            </a:lnSpc>
          </a:pPr>
          <a:r>
            <a:rPr lang="en-US" b="0" noProof="0"/>
            <a:t>Maintaining acceptable accuracy → to reduce the number of false alarms..</a:t>
          </a:r>
        </a:p>
      </dgm:t>
    </dgm:pt>
    <dgm:pt modelId="{07640CCD-D9F4-4EC5-BC4F-14B12D134DB6}" type="parTrans" cxnId="{B6527A3B-5035-446E-A6F6-9E4D8B40D3A1}">
      <dgm:prSet/>
      <dgm:spPr/>
      <dgm:t>
        <a:bodyPr/>
        <a:lstStyle/>
        <a:p>
          <a:endParaRPr lang="en-US"/>
        </a:p>
      </dgm:t>
    </dgm:pt>
    <dgm:pt modelId="{DA16F637-BE73-40F6-978A-6FFD780AE8D6}" type="sibTrans" cxnId="{B6527A3B-5035-446E-A6F6-9E4D8B40D3A1}">
      <dgm:prSet/>
      <dgm:spPr/>
      <dgm:t>
        <a:bodyPr/>
        <a:lstStyle/>
        <a:p>
          <a:endParaRPr lang="en-US"/>
        </a:p>
      </dgm:t>
    </dgm:pt>
    <dgm:pt modelId="{73F2A454-58ED-4EC4-A985-170142A4A16B}">
      <dgm:prSet/>
      <dgm:spPr/>
      <dgm:t>
        <a:bodyPr/>
        <a:lstStyle/>
        <a:p>
          <a:pPr>
            <a:lnSpc>
              <a:spcPct val="100000"/>
            </a:lnSpc>
            <a:defRPr b="1"/>
          </a:pPr>
          <a:r>
            <a:rPr lang="en-US" noProof="0"/>
            <a:t>⚠️ This is critical in real-world banking: missing a fraudulent transaction is much more costly than flagging a legitimate one.</a:t>
          </a:r>
        </a:p>
      </dgm:t>
    </dgm:pt>
    <dgm:pt modelId="{24BB267E-DF68-4986-88D8-DEE55AD2520C}" type="parTrans" cxnId="{E00222D8-2F37-4BC4-8F28-8872C475F006}">
      <dgm:prSet/>
      <dgm:spPr/>
      <dgm:t>
        <a:bodyPr/>
        <a:lstStyle/>
        <a:p>
          <a:endParaRPr lang="en-US"/>
        </a:p>
      </dgm:t>
    </dgm:pt>
    <dgm:pt modelId="{C54B6EB1-75F5-41E8-AF5D-DC4C252F5981}" type="sibTrans" cxnId="{E00222D8-2F37-4BC4-8F28-8872C475F006}">
      <dgm:prSet/>
      <dgm:spPr/>
      <dgm:t>
        <a:bodyPr/>
        <a:lstStyle/>
        <a:p>
          <a:endParaRPr lang="en-US"/>
        </a:p>
      </dgm:t>
    </dgm:pt>
    <dgm:pt modelId="{B5AF743E-03ED-4D6E-98B8-93DF530AB468}">
      <dgm:prSet/>
      <dgm:spPr/>
      <dgm:t>
        <a:bodyPr/>
        <a:lstStyle/>
        <a:p>
          <a:pPr>
            <a:lnSpc>
              <a:spcPct val="100000"/>
            </a:lnSpc>
            <a:defRPr b="1"/>
          </a:pPr>
          <a:r>
            <a:rPr lang="en-US" b="1" noProof="0"/>
            <a:t> In our dataset, there are 284,807 transactions, but only 492 are fraudulent, which is just 0.172%</a:t>
          </a:r>
        </a:p>
      </dgm:t>
    </dgm:pt>
    <dgm:pt modelId="{CDD7310C-3CFC-4575-8360-B6D68010B3F1}" type="parTrans" cxnId="{7E4F03E1-633F-492A-BD79-70A0E9CE4449}">
      <dgm:prSet/>
      <dgm:spPr/>
      <dgm:t>
        <a:bodyPr/>
        <a:lstStyle/>
        <a:p>
          <a:endParaRPr lang="en-US"/>
        </a:p>
      </dgm:t>
    </dgm:pt>
    <dgm:pt modelId="{3FF255A8-C61C-4665-ACFB-B5CD466DA7EE}" type="sibTrans" cxnId="{7E4F03E1-633F-492A-BD79-70A0E9CE4449}">
      <dgm:prSet/>
      <dgm:spPr/>
      <dgm:t>
        <a:bodyPr/>
        <a:lstStyle/>
        <a:p>
          <a:endParaRPr lang="en-US"/>
        </a:p>
      </dgm:t>
    </dgm:pt>
    <dgm:pt modelId="{45FE0DA2-C606-40DA-B9F2-EA683CB58260}">
      <dgm:prSet/>
      <dgm:spPr/>
      <dgm:t>
        <a:bodyPr/>
        <a:lstStyle/>
        <a:p>
          <a:pPr>
            <a:lnSpc>
              <a:spcPct val="100000"/>
            </a:lnSpc>
          </a:pPr>
          <a:r>
            <a:rPr lang="en-US" b="0" noProof="0"/>
            <a:t>Using AUC-ROC as a key overall metric.</a:t>
          </a:r>
        </a:p>
      </dgm:t>
    </dgm:pt>
    <dgm:pt modelId="{EE49767F-81D4-42AA-BCCB-8DEB21343AE5}" type="parTrans" cxnId="{278D27A2-E6E8-4AEE-89EA-C14E49C163A9}">
      <dgm:prSet/>
      <dgm:spPr/>
      <dgm:t>
        <a:bodyPr/>
        <a:lstStyle/>
        <a:p>
          <a:endParaRPr lang="en-GB"/>
        </a:p>
      </dgm:t>
    </dgm:pt>
    <dgm:pt modelId="{72585CEB-87B7-4726-95B1-775BF7E5A9A5}" type="sibTrans" cxnId="{278D27A2-E6E8-4AEE-89EA-C14E49C163A9}">
      <dgm:prSet/>
      <dgm:spPr/>
      <dgm:t>
        <a:bodyPr/>
        <a:lstStyle/>
        <a:p>
          <a:endParaRPr lang="en-GB"/>
        </a:p>
      </dgm:t>
    </dgm:pt>
    <dgm:pt modelId="{68D1124B-D86D-44D8-8B3A-8F3277D26A66}" type="pres">
      <dgm:prSet presAssocID="{D1E9A758-27C6-4315-AE0F-50AD747D6A05}" presName="root" presStyleCnt="0">
        <dgm:presLayoutVars>
          <dgm:dir/>
          <dgm:resizeHandles val="exact"/>
        </dgm:presLayoutVars>
      </dgm:prSet>
      <dgm:spPr/>
    </dgm:pt>
    <dgm:pt modelId="{B6BE048D-5C95-4BC6-87BA-CDCF8346D6F7}" type="pres">
      <dgm:prSet presAssocID="{B5AF743E-03ED-4D6E-98B8-93DF530AB468}" presName="compNode" presStyleCnt="0"/>
      <dgm:spPr/>
    </dgm:pt>
    <dgm:pt modelId="{CBD9A5A8-2FB7-4D1A-BB90-2A554E284FD2}" type="pres">
      <dgm:prSet presAssocID="{B5AF743E-03ED-4D6E-98B8-93DF530AB46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edit card"/>
        </a:ext>
      </dgm:extLst>
    </dgm:pt>
    <dgm:pt modelId="{5941A7BC-37B4-4F2C-8CCA-B4AEA8BAD126}" type="pres">
      <dgm:prSet presAssocID="{B5AF743E-03ED-4D6E-98B8-93DF530AB468}" presName="iconSpace" presStyleCnt="0"/>
      <dgm:spPr/>
    </dgm:pt>
    <dgm:pt modelId="{FEEEDD7A-14CD-4B5C-B30F-E26F400E44E3}" type="pres">
      <dgm:prSet presAssocID="{B5AF743E-03ED-4D6E-98B8-93DF530AB468}" presName="parTx" presStyleLbl="revTx" presStyleIdx="0" presStyleCnt="8">
        <dgm:presLayoutVars>
          <dgm:chMax val="0"/>
          <dgm:chPref val="0"/>
        </dgm:presLayoutVars>
      </dgm:prSet>
      <dgm:spPr/>
    </dgm:pt>
    <dgm:pt modelId="{40B3EC0D-EF5A-4FF3-8340-39802DF30DAD}" type="pres">
      <dgm:prSet presAssocID="{B5AF743E-03ED-4D6E-98B8-93DF530AB468}" presName="txSpace" presStyleCnt="0"/>
      <dgm:spPr/>
    </dgm:pt>
    <dgm:pt modelId="{4A5896DC-28D6-4C62-8322-4BAC28617DC1}" type="pres">
      <dgm:prSet presAssocID="{B5AF743E-03ED-4D6E-98B8-93DF530AB468}" presName="desTx" presStyleLbl="revTx" presStyleIdx="1" presStyleCnt="8">
        <dgm:presLayoutVars/>
      </dgm:prSet>
      <dgm:spPr/>
    </dgm:pt>
    <dgm:pt modelId="{9D0AEE0A-AF39-4DD0-B0A0-60D2F2BC6B0C}" type="pres">
      <dgm:prSet presAssocID="{3FF255A8-C61C-4665-ACFB-B5CD466DA7EE}" presName="sibTrans" presStyleCnt="0"/>
      <dgm:spPr/>
    </dgm:pt>
    <dgm:pt modelId="{CCF3E9D3-1712-482B-A31E-A4DA2C3816E4}" type="pres">
      <dgm:prSet presAssocID="{161588DB-37F7-41FE-9B81-2C59D1304CDF}" presName="compNode" presStyleCnt="0"/>
      <dgm:spPr/>
    </dgm:pt>
    <dgm:pt modelId="{20705CEB-DD49-4383-B088-9960459800A6}" type="pres">
      <dgm:prSet presAssocID="{161588DB-37F7-41FE-9B81-2C59D1304CD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4BA738EF-EE28-46C8-8038-8172BE8139F6}" type="pres">
      <dgm:prSet presAssocID="{161588DB-37F7-41FE-9B81-2C59D1304CDF}" presName="iconSpace" presStyleCnt="0"/>
      <dgm:spPr/>
    </dgm:pt>
    <dgm:pt modelId="{0E2B1139-38EA-4027-B8FC-D6F7CB17105D}" type="pres">
      <dgm:prSet presAssocID="{161588DB-37F7-41FE-9B81-2C59D1304CDF}" presName="parTx" presStyleLbl="revTx" presStyleIdx="2" presStyleCnt="8">
        <dgm:presLayoutVars>
          <dgm:chMax val="0"/>
          <dgm:chPref val="0"/>
        </dgm:presLayoutVars>
      </dgm:prSet>
      <dgm:spPr/>
    </dgm:pt>
    <dgm:pt modelId="{D203D28D-53B8-4C0B-9503-1B997DE3BFA5}" type="pres">
      <dgm:prSet presAssocID="{161588DB-37F7-41FE-9B81-2C59D1304CDF}" presName="txSpace" presStyleCnt="0"/>
      <dgm:spPr/>
    </dgm:pt>
    <dgm:pt modelId="{0E2FBB6C-7BBA-48CF-8F0E-0365FC918B7D}" type="pres">
      <dgm:prSet presAssocID="{161588DB-37F7-41FE-9B81-2C59D1304CDF}" presName="desTx" presStyleLbl="revTx" presStyleIdx="3" presStyleCnt="8">
        <dgm:presLayoutVars/>
      </dgm:prSet>
      <dgm:spPr/>
    </dgm:pt>
    <dgm:pt modelId="{EE33D3E3-CAA4-406A-9DD3-40059A54F519}" type="pres">
      <dgm:prSet presAssocID="{EE6FF4CD-16E2-49D8-BC47-094985FB5534}" presName="sibTrans" presStyleCnt="0"/>
      <dgm:spPr/>
    </dgm:pt>
    <dgm:pt modelId="{CBC9B489-CAD2-420A-B017-A4F7B94B050D}" type="pres">
      <dgm:prSet presAssocID="{7F105F13-EFF2-42AF-9567-7BA2296F5B05}" presName="compNode" presStyleCnt="0"/>
      <dgm:spPr/>
    </dgm:pt>
    <dgm:pt modelId="{6C544C45-3120-4C39-9BB7-B79AF6E18ED2}" type="pres">
      <dgm:prSet presAssocID="{7F105F13-EFF2-42AF-9567-7BA2296F5B0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lle"/>
        </a:ext>
      </dgm:extLst>
    </dgm:pt>
    <dgm:pt modelId="{4202E64D-8148-44F6-BA22-835122CE6876}" type="pres">
      <dgm:prSet presAssocID="{7F105F13-EFF2-42AF-9567-7BA2296F5B05}" presName="iconSpace" presStyleCnt="0"/>
      <dgm:spPr/>
    </dgm:pt>
    <dgm:pt modelId="{779BE223-26D0-4D34-97CA-57A1211438D0}" type="pres">
      <dgm:prSet presAssocID="{7F105F13-EFF2-42AF-9567-7BA2296F5B05}" presName="parTx" presStyleLbl="revTx" presStyleIdx="4" presStyleCnt="8">
        <dgm:presLayoutVars>
          <dgm:chMax val="0"/>
          <dgm:chPref val="0"/>
        </dgm:presLayoutVars>
      </dgm:prSet>
      <dgm:spPr/>
    </dgm:pt>
    <dgm:pt modelId="{A2C3B04F-8F68-4766-9909-FAB4197D107A}" type="pres">
      <dgm:prSet presAssocID="{7F105F13-EFF2-42AF-9567-7BA2296F5B05}" presName="txSpace" presStyleCnt="0"/>
      <dgm:spPr/>
    </dgm:pt>
    <dgm:pt modelId="{469F4484-436F-4A32-93EC-6E862935A770}" type="pres">
      <dgm:prSet presAssocID="{7F105F13-EFF2-42AF-9567-7BA2296F5B05}" presName="desTx" presStyleLbl="revTx" presStyleIdx="5" presStyleCnt="8">
        <dgm:presLayoutVars/>
      </dgm:prSet>
      <dgm:spPr/>
    </dgm:pt>
    <dgm:pt modelId="{1F5CF998-855B-4D0F-A032-108C12E8B650}" type="pres">
      <dgm:prSet presAssocID="{592949D5-A445-4BE8-8FE9-0C571055BB50}" presName="sibTrans" presStyleCnt="0"/>
      <dgm:spPr/>
    </dgm:pt>
    <dgm:pt modelId="{494AA445-2A94-4176-8DA3-B7B3E232260C}" type="pres">
      <dgm:prSet presAssocID="{73F2A454-58ED-4EC4-A985-170142A4A16B}" presName="compNode" presStyleCnt="0"/>
      <dgm:spPr/>
    </dgm:pt>
    <dgm:pt modelId="{D3573E16-947F-48AA-A719-FB5496742335}" type="pres">
      <dgm:prSet presAssocID="{73F2A454-58ED-4EC4-A985-170142A4A16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llar"/>
        </a:ext>
      </dgm:extLst>
    </dgm:pt>
    <dgm:pt modelId="{02FD382B-8E28-4364-AE79-737A214BF5F7}" type="pres">
      <dgm:prSet presAssocID="{73F2A454-58ED-4EC4-A985-170142A4A16B}" presName="iconSpace" presStyleCnt="0"/>
      <dgm:spPr/>
    </dgm:pt>
    <dgm:pt modelId="{81A390A2-063B-4BF9-9699-06353565D5C9}" type="pres">
      <dgm:prSet presAssocID="{73F2A454-58ED-4EC4-A985-170142A4A16B}" presName="parTx" presStyleLbl="revTx" presStyleIdx="6" presStyleCnt="8">
        <dgm:presLayoutVars>
          <dgm:chMax val="0"/>
          <dgm:chPref val="0"/>
        </dgm:presLayoutVars>
      </dgm:prSet>
      <dgm:spPr/>
    </dgm:pt>
    <dgm:pt modelId="{C28B29C3-8D60-4F99-B465-339FC9E18B7F}" type="pres">
      <dgm:prSet presAssocID="{73F2A454-58ED-4EC4-A985-170142A4A16B}" presName="txSpace" presStyleCnt="0"/>
      <dgm:spPr/>
    </dgm:pt>
    <dgm:pt modelId="{7B10FDD3-5FB6-40B2-BF7C-67BB0EBEE36A}" type="pres">
      <dgm:prSet presAssocID="{73F2A454-58ED-4EC4-A985-170142A4A16B}" presName="desTx" presStyleLbl="revTx" presStyleIdx="7" presStyleCnt="8">
        <dgm:presLayoutVars/>
      </dgm:prSet>
      <dgm:spPr/>
    </dgm:pt>
  </dgm:ptLst>
  <dgm:cxnLst>
    <dgm:cxn modelId="{C0A22212-76E7-40D6-A229-010F19A5AAE2}" type="presOf" srcId="{45FE0DA2-C606-40DA-B9F2-EA683CB58260}" destId="{469F4484-436F-4A32-93EC-6E862935A770}" srcOrd="0" destOrd="2" presId="urn:microsoft.com/office/officeart/2018/2/layout/IconLabelDescriptionList"/>
    <dgm:cxn modelId="{E3B7811C-8377-4562-92C5-7422A30D2EA5}" srcId="{D1E9A758-27C6-4315-AE0F-50AD747D6A05}" destId="{161588DB-37F7-41FE-9B81-2C59D1304CDF}" srcOrd="1" destOrd="0" parTransId="{CF396EC0-2BBA-4AB3-BE84-66103E993628}" sibTransId="{EE6FF4CD-16E2-49D8-BC47-094985FB5534}"/>
    <dgm:cxn modelId="{61EDBE1C-A718-4E30-9B57-C6B7E43D2050}" type="presOf" srcId="{73F2A454-58ED-4EC4-A985-170142A4A16B}" destId="{81A390A2-063B-4BF9-9699-06353565D5C9}" srcOrd="0" destOrd="0" presId="urn:microsoft.com/office/officeart/2018/2/layout/IconLabelDescriptionList"/>
    <dgm:cxn modelId="{B6527A3B-5035-446E-A6F6-9E4D8B40D3A1}" srcId="{7F105F13-EFF2-42AF-9567-7BA2296F5B05}" destId="{BA971564-0D13-4224-BD44-663709DD7E37}" srcOrd="1" destOrd="0" parTransId="{07640CCD-D9F4-4EC5-BC4F-14B12D134DB6}" sibTransId="{DA16F637-BE73-40F6-978A-6FFD780AE8D6}"/>
    <dgm:cxn modelId="{5E2D1440-11FD-444A-AC6C-97FAA88BD8C7}" type="presOf" srcId="{161588DB-37F7-41FE-9B81-2C59D1304CDF}" destId="{0E2B1139-38EA-4027-B8FC-D6F7CB17105D}" srcOrd="0" destOrd="0" presId="urn:microsoft.com/office/officeart/2018/2/layout/IconLabelDescriptionList"/>
    <dgm:cxn modelId="{1BE7D575-773E-4833-9282-C10ED5A18F48}" type="presOf" srcId="{7F105F13-EFF2-42AF-9567-7BA2296F5B05}" destId="{779BE223-26D0-4D34-97CA-57A1211438D0}" srcOrd="0" destOrd="0" presId="urn:microsoft.com/office/officeart/2018/2/layout/IconLabelDescriptionList"/>
    <dgm:cxn modelId="{8F18EF82-D256-4288-B26A-DDED134485B6}" srcId="{7F105F13-EFF2-42AF-9567-7BA2296F5B05}" destId="{4CF4A38B-5B76-4ED8-BEBE-D38285CC9013}" srcOrd="0" destOrd="0" parTransId="{9F659CC3-0A84-4D23-9E60-983EE9454137}" sibTransId="{515F860E-D154-4AFD-8524-43E3FE94B49B}"/>
    <dgm:cxn modelId="{FCE9088B-9D0D-4AC1-BA0C-30F56EA665A1}" type="presOf" srcId="{4CF4A38B-5B76-4ED8-BEBE-D38285CC9013}" destId="{469F4484-436F-4A32-93EC-6E862935A770}" srcOrd="0" destOrd="0" presId="urn:microsoft.com/office/officeart/2018/2/layout/IconLabelDescriptionList"/>
    <dgm:cxn modelId="{E4602A9A-6B05-4A91-ABF3-206E6E7DB900}" srcId="{D1E9A758-27C6-4315-AE0F-50AD747D6A05}" destId="{7F105F13-EFF2-42AF-9567-7BA2296F5B05}" srcOrd="2" destOrd="0" parTransId="{6039F2C8-8345-43FA-9F2F-13978B308573}" sibTransId="{592949D5-A445-4BE8-8FE9-0C571055BB50}"/>
    <dgm:cxn modelId="{278D27A2-E6E8-4AEE-89EA-C14E49C163A9}" srcId="{7F105F13-EFF2-42AF-9567-7BA2296F5B05}" destId="{45FE0DA2-C606-40DA-B9F2-EA683CB58260}" srcOrd="2" destOrd="0" parTransId="{EE49767F-81D4-42AA-BCCB-8DEB21343AE5}" sibTransId="{72585CEB-87B7-4726-95B1-775BF7E5A9A5}"/>
    <dgm:cxn modelId="{32A263AB-91D3-4213-8FBC-95FCEC323DA9}" type="presOf" srcId="{BD204E7E-54BF-419C-882F-2C96BEE28165}" destId="{0E2FBB6C-7BBA-48CF-8F0E-0365FC918B7D}" srcOrd="0" destOrd="0" presId="urn:microsoft.com/office/officeart/2018/2/layout/IconLabelDescriptionList"/>
    <dgm:cxn modelId="{8B31A9BF-9B7E-4ED1-AC51-AED062A789F0}" type="presOf" srcId="{BA971564-0D13-4224-BD44-663709DD7E37}" destId="{469F4484-436F-4A32-93EC-6E862935A770}" srcOrd="0" destOrd="1" presId="urn:microsoft.com/office/officeart/2018/2/layout/IconLabelDescriptionList"/>
    <dgm:cxn modelId="{E51B48C0-625B-4895-A3BB-C0C7EFF39944}" type="presOf" srcId="{B5AF743E-03ED-4D6E-98B8-93DF530AB468}" destId="{FEEEDD7A-14CD-4B5C-B30F-E26F400E44E3}" srcOrd="0" destOrd="0" presId="urn:microsoft.com/office/officeart/2018/2/layout/IconLabelDescriptionList"/>
    <dgm:cxn modelId="{E00222D8-2F37-4BC4-8F28-8872C475F006}" srcId="{D1E9A758-27C6-4315-AE0F-50AD747D6A05}" destId="{73F2A454-58ED-4EC4-A985-170142A4A16B}" srcOrd="3" destOrd="0" parTransId="{24BB267E-DF68-4986-88D8-DEE55AD2520C}" sibTransId="{C54B6EB1-75F5-41E8-AF5D-DC4C252F5981}"/>
    <dgm:cxn modelId="{7E4F03E1-633F-492A-BD79-70A0E9CE4449}" srcId="{D1E9A758-27C6-4315-AE0F-50AD747D6A05}" destId="{B5AF743E-03ED-4D6E-98B8-93DF530AB468}" srcOrd="0" destOrd="0" parTransId="{CDD7310C-3CFC-4575-8360-B6D68010B3F1}" sibTransId="{3FF255A8-C61C-4665-ACFB-B5CD466DA7EE}"/>
    <dgm:cxn modelId="{D8E014ED-5CF1-407E-99D6-DCAFCF2A5F6A}" srcId="{161588DB-37F7-41FE-9B81-2C59D1304CDF}" destId="{BD204E7E-54BF-419C-882F-2C96BEE28165}" srcOrd="0" destOrd="0" parTransId="{C9B44427-361E-423F-9846-0FB6DEF93C52}" sibTransId="{69ABC2C8-D652-496D-AF11-39556300895C}"/>
    <dgm:cxn modelId="{83D9A8FB-F243-4E11-82A3-C54206D17002}" type="presOf" srcId="{D1E9A758-27C6-4315-AE0F-50AD747D6A05}" destId="{68D1124B-D86D-44D8-8B3A-8F3277D26A66}" srcOrd="0" destOrd="0" presId="urn:microsoft.com/office/officeart/2018/2/layout/IconLabelDescriptionList"/>
    <dgm:cxn modelId="{12FFB742-4FE9-437E-A8B4-A91435113C44}" type="presParOf" srcId="{68D1124B-D86D-44D8-8B3A-8F3277D26A66}" destId="{B6BE048D-5C95-4BC6-87BA-CDCF8346D6F7}" srcOrd="0" destOrd="0" presId="urn:microsoft.com/office/officeart/2018/2/layout/IconLabelDescriptionList"/>
    <dgm:cxn modelId="{B699E71D-8C70-4603-917C-30FDF4617964}" type="presParOf" srcId="{B6BE048D-5C95-4BC6-87BA-CDCF8346D6F7}" destId="{CBD9A5A8-2FB7-4D1A-BB90-2A554E284FD2}" srcOrd="0" destOrd="0" presId="urn:microsoft.com/office/officeart/2018/2/layout/IconLabelDescriptionList"/>
    <dgm:cxn modelId="{A0E33EF0-BF52-4B54-9ED0-8BCDE4C3FDD8}" type="presParOf" srcId="{B6BE048D-5C95-4BC6-87BA-CDCF8346D6F7}" destId="{5941A7BC-37B4-4F2C-8CCA-B4AEA8BAD126}" srcOrd="1" destOrd="0" presId="urn:microsoft.com/office/officeart/2018/2/layout/IconLabelDescriptionList"/>
    <dgm:cxn modelId="{872D5484-0D0E-4398-B809-1000A6ECB70A}" type="presParOf" srcId="{B6BE048D-5C95-4BC6-87BA-CDCF8346D6F7}" destId="{FEEEDD7A-14CD-4B5C-B30F-E26F400E44E3}" srcOrd="2" destOrd="0" presId="urn:microsoft.com/office/officeart/2018/2/layout/IconLabelDescriptionList"/>
    <dgm:cxn modelId="{D746111A-3446-4339-92A1-0B25A276ABEF}" type="presParOf" srcId="{B6BE048D-5C95-4BC6-87BA-CDCF8346D6F7}" destId="{40B3EC0D-EF5A-4FF3-8340-39802DF30DAD}" srcOrd="3" destOrd="0" presId="urn:microsoft.com/office/officeart/2018/2/layout/IconLabelDescriptionList"/>
    <dgm:cxn modelId="{7FEEE219-60BC-4701-82D7-1030D1EBDB73}" type="presParOf" srcId="{B6BE048D-5C95-4BC6-87BA-CDCF8346D6F7}" destId="{4A5896DC-28D6-4C62-8322-4BAC28617DC1}" srcOrd="4" destOrd="0" presId="urn:microsoft.com/office/officeart/2018/2/layout/IconLabelDescriptionList"/>
    <dgm:cxn modelId="{85E9D7C0-4F38-45C8-8C5C-7D6CFEA61172}" type="presParOf" srcId="{68D1124B-D86D-44D8-8B3A-8F3277D26A66}" destId="{9D0AEE0A-AF39-4DD0-B0A0-60D2F2BC6B0C}" srcOrd="1" destOrd="0" presId="urn:microsoft.com/office/officeart/2018/2/layout/IconLabelDescriptionList"/>
    <dgm:cxn modelId="{AEA99BA0-3935-4C7C-8A64-AF3ECF2A4588}" type="presParOf" srcId="{68D1124B-D86D-44D8-8B3A-8F3277D26A66}" destId="{CCF3E9D3-1712-482B-A31E-A4DA2C3816E4}" srcOrd="2" destOrd="0" presId="urn:microsoft.com/office/officeart/2018/2/layout/IconLabelDescriptionList"/>
    <dgm:cxn modelId="{A301401B-BBA0-43C7-9733-CB04CE9F0437}" type="presParOf" srcId="{CCF3E9D3-1712-482B-A31E-A4DA2C3816E4}" destId="{20705CEB-DD49-4383-B088-9960459800A6}" srcOrd="0" destOrd="0" presId="urn:microsoft.com/office/officeart/2018/2/layout/IconLabelDescriptionList"/>
    <dgm:cxn modelId="{2CBB426E-A486-4DBD-81F3-BCF317876842}" type="presParOf" srcId="{CCF3E9D3-1712-482B-A31E-A4DA2C3816E4}" destId="{4BA738EF-EE28-46C8-8038-8172BE8139F6}" srcOrd="1" destOrd="0" presId="urn:microsoft.com/office/officeart/2018/2/layout/IconLabelDescriptionList"/>
    <dgm:cxn modelId="{C31EFCE6-CD89-467F-9039-F51683AAAF09}" type="presParOf" srcId="{CCF3E9D3-1712-482B-A31E-A4DA2C3816E4}" destId="{0E2B1139-38EA-4027-B8FC-D6F7CB17105D}" srcOrd="2" destOrd="0" presId="urn:microsoft.com/office/officeart/2018/2/layout/IconLabelDescriptionList"/>
    <dgm:cxn modelId="{8835AD49-4A8A-4D6E-AA14-39A2D67647ED}" type="presParOf" srcId="{CCF3E9D3-1712-482B-A31E-A4DA2C3816E4}" destId="{D203D28D-53B8-4C0B-9503-1B997DE3BFA5}" srcOrd="3" destOrd="0" presId="urn:microsoft.com/office/officeart/2018/2/layout/IconLabelDescriptionList"/>
    <dgm:cxn modelId="{FC399001-EA90-4A61-B6FC-D82AB3AABB40}" type="presParOf" srcId="{CCF3E9D3-1712-482B-A31E-A4DA2C3816E4}" destId="{0E2FBB6C-7BBA-48CF-8F0E-0365FC918B7D}" srcOrd="4" destOrd="0" presId="urn:microsoft.com/office/officeart/2018/2/layout/IconLabelDescriptionList"/>
    <dgm:cxn modelId="{1B906A99-E0C1-4DA4-8F5E-A948BB99266A}" type="presParOf" srcId="{68D1124B-D86D-44D8-8B3A-8F3277D26A66}" destId="{EE33D3E3-CAA4-406A-9DD3-40059A54F519}" srcOrd="3" destOrd="0" presId="urn:microsoft.com/office/officeart/2018/2/layout/IconLabelDescriptionList"/>
    <dgm:cxn modelId="{2576A546-3A51-4197-AD6B-184427CA49DA}" type="presParOf" srcId="{68D1124B-D86D-44D8-8B3A-8F3277D26A66}" destId="{CBC9B489-CAD2-420A-B017-A4F7B94B050D}" srcOrd="4" destOrd="0" presId="urn:microsoft.com/office/officeart/2018/2/layout/IconLabelDescriptionList"/>
    <dgm:cxn modelId="{324C4A46-499D-4B11-9E90-46EE8A9109E5}" type="presParOf" srcId="{CBC9B489-CAD2-420A-B017-A4F7B94B050D}" destId="{6C544C45-3120-4C39-9BB7-B79AF6E18ED2}" srcOrd="0" destOrd="0" presId="urn:microsoft.com/office/officeart/2018/2/layout/IconLabelDescriptionList"/>
    <dgm:cxn modelId="{7B68BE88-050F-45FA-8219-23D8C1198559}" type="presParOf" srcId="{CBC9B489-CAD2-420A-B017-A4F7B94B050D}" destId="{4202E64D-8148-44F6-BA22-835122CE6876}" srcOrd="1" destOrd="0" presId="urn:microsoft.com/office/officeart/2018/2/layout/IconLabelDescriptionList"/>
    <dgm:cxn modelId="{0F1EDE28-E80F-4DF6-8361-66585BAB1234}" type="presParOf" srcId="{CBC9B489-CAD2-420A-B017-A4F7B94B050D}" destId="{779BE223-26D0-4D34-97CA-57A1211438D0}" srcOrd="2" destOrd="0" presId="urn:microsoft.com/office/officeart/2018/2/layout/IconLabelDescriptionList"/>
    <dgm:cxn modelId="{AB138936-1EA8-4FE0-8019-591EB76AE0A0}" type="presParOf" srcId="{CBC9B489-CAD2-420A-B017-A4F7B94B050D}" destId="{A2C3B04F-8F68-4766-9909-FAB4197D107A}" srcOrd="3" destOrd="0" presId="urn:microsoft.com/office/officeart/2018/2/layout/IconLabelDescriptionList"/>
    <dgm:cxn modelId="{68F6750D-5EE8-449B-9ACF-1E606BA6218B}" type="presParOf" srcId="{CBC9B489-CAD2-420A-B017-A4F7B94B050D}" destId="{469F4484-436F-4A32-93EC-6E862935A770}" srcOrd="4" destOrd="0" presId="urn:microsoft.com/office/officeart/2018/2/layout/IconLabelDescriptionList"/>
    <dgm:cxn modelId="{C4DC8C7D-2125-4BF5-A776-D6E26F952488}" type="presParOf" srcId="{68D1124B-D86D-44D8-8B3A-8F3277D26A66}" destId="{1F5CF998-855B-4D0F-A032-108C12E8B650}" srcOrd="5" destOrd="0" presId="urn:microsoft.com/office/officeart/2018/2/layout/IconLabelDescriptionList"/>
    <dgm:cxn modelId="{B33222B5-B23B-4185-B53B-7A07A2C43123}" type="presParOf" srcId="{68D1124B-D86D-44D8-8B3A-8F3277D26A66}" destId="{494AA445-2A94-4176-8DA3-B7B3E232260C}" srcOrd="6" destOrd="0" presId="urn:microsoft.com/office/officeart/2018/2/layout/IconLabelDescriptionList"/>
    <dgm:cxn modelId="{C93EAC7F-2FA1-4DA4-875A-AB6DF1409594}" type="presParOf" srcId="{494AA445-2A94-4176-8DA3-B7B3E232260C}" destId="{D3573E16-947F-48AA-A719-FB5496742335}" srcOrd="0" destOrd="0" presId="urn:microsoft.com/office/officeart/2018/2/layout/IconLabelDescriptionList"/>
    <dgm:cxn modelId="{D02F3D1A-0350-439F-962B-12389AB56A80}" type="presParOf" srcId="{494AA445-2A94-4176-8DA3-B7B3E232260C}" destId="{02FD382B-8E28-4364-AE79-737A214BF5F7}" srcOrd="1" destOrd="0" presId="urn:microsoft.com/office/officeart/2018/2/layout/IconLabelDescriptionList"/>
    <dgm:cxn modelId="{1D181E55-CC74-465B-91B0-368826464D69}" type="presParOf" srcId="{494AA445-2A94-4176-8DA3-B7B3E232260C}" destId="{81A390A2-063B-4BF9-9699-06353565D5C9}" srcOrd="2" destOrd="0" presId="urn:microsoft.com/office/officeart/2018/2/layout/IconLabelDescriptionList"/>
    <dgm:cxn modelId="{C70D8E08-BDD3-489F-B52C-FFD3D9738612}" type="presParOf" srcId="{494AA445-2A94-4176-8DA3-B7B3E232260C}" destId="{C28B29C3-8D60-4F99-B465-339FC9E18B7F}" srcOrd="3" destOrd="0" presId="urn:microsoft.com/office/officeart/2018/2/layout/IconLabelDescriptionList"/>
    <dgm:cxn modelId="{19FF0DDD-2782-4910-BDFB-53DBEABFFF91}" type="presParOf" srcId="{494AA445-2A94-4176-8DA3-B7B3E232260C}" destId="{7B10FDD3-5FB6-40B2-BF7C-67BB0EBEE36A}"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F947B8-3F59-4010-A219-8BF9AEE2084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8B8DFD0-2859-440F-BB00-263A198886E3}">
      <dgm:prSet phldr="0"/>
      <dgm:spPr/>
      <dgm:t>
        <a:bodyPr/>
        <a:lstStyle/>
        <a:p>
          <a:pPr>
            <a:lnSpc>
              <a:spcPct val="100000"/>
            </a:lnSpc>
          </a:pPr>
          <a:r>
            <a:rPr lang="en-US" noProof="0"/>
            <a:t>Implication: detection requires combining multiple features </a:t>
          </a:r>
        </a:p>
      </dgm:t>
    </dgm:pt>
    <dgm:pt modelId="{72D03525-DC8B-471D-9E97-6944C14DB28C}" type="parTrans" cxnId="{97C1B64D-8E8F-4D48-91B4-242367CD361A}">
      <dgm:prSet/>
      <dgm:spPr/>
    </dgm:pt>
    <dgm:pt modelId="{AFBFE9E0-2316-4DD3-8E94-953D9DE87240}" type="sibTrans" cxnId="{97C1B64D-8E8F-4D48-91B4-242367CD361A}">
      <dgm:prSet/>
      <dgm:spPr/>
    </dgm:pt>
    <dgm:pt modelId="{C37D0021-1C84-4E05-BDDE-DCF7CE150843}">
      <dgm:prSet phldr="0"/>
      <dgm:spPr/>
      <dgm:t>
        <a:bodyPr/>
        <a:lstStyle/>
        <a:p>
          <a:pPr>
            <a:lnSpc>
              <a:spcPct val="100000"/>
            </a:lnSpc>
          </a:pPr>
          <a:r>
            <a:rPr lang="en-US" noProof="0"/>
            <a:t>Timeline: 2 days of transactions </a:t>
          </a:r>
        </a:p>
      </dgm:t>
    </dgm:pt>
    <dgm:pt modelId="{E5055CF1-27EF-48D5-871C-1C419AAAB5E5}" type="parTrans" cxnId="{52881F64-CB6B-4260-B716-430ADC12F326}">
      <dgm:prSet/>
      <dgm:spPr/>
    </dgm:pt>
    <dgm:pt modelId="{8C19FAD8-E10B-4DAD-BDF5-6CF7C595D142}" type="sibTrans" cxnId="{52881F64-CB6B-4260-B716-430ADC12F326}">
      <dgm:prSet/>
      <dgm:spPr/>
    </dgm:pt>
    <dgm:pt modelId="{18597FA5-A10A-46DF-B2A4-C112D66D9DD1}">
      <dgm:prSet phldr="0"/>
      <dgm:spPr/>
      <dgm:t>
        <a:bodyPr/>
        <a:lstStyle/>
        <a:p>
          <a:pPr>
            <a:lnSpc>
              <a:spcPct val="100000"/>
            </a:lnSpc>
          </a:pPr>
          <a:r>
            <a:rPr lang="en-US" noProof="0"/>
            <a:t>Observation: 2 activity peaks (daytime usage pattern) </a:t>
          </a:r>
        </a:p>
      </dgm:t>
    </dgm:pt>
    <dgm:pt modelId="{9B20B0E0-2978-40DB-AC77-285EC674DE03}" type="parTrans" cxnId="{D420B3DA-77A4-4B62-B664-7AFA013FFCC3}">
      <dgm:prSet/>
      <dgm:spPr/>
    </dgm:pt>
    <dgm:pt modelId="{8234AED0-CFDD-4C01-A8B9-82D83F703E3B}" type="sibTrans" cxnId="{D420B3DA-77A4-4B62-B664-7AFA013FFCC3}">
      <dgm:prSet/>
      <dgm:spPr/>
    </dgm:pt>
    <dgm:pt modelId="{E752DA2E-C0AC-4C8B-B898-86289DA76CB1}">
      <dgm:prSet phldr="0"/>
      <dgm:spPr/>
      <dgm:t>
        <a:bodyPr/>
        <a:lstStyle/>
        <a:p>
          <a:pPr>
            <a:lnSpc>
              <a:spcPct val="100000"/>
            </a:lnSpc>
          </a:pPr>
          <a:r>
            <a:rPr lang="en-US" noProof="0"/>
            <a:t>Frauds: evenly distributed across time </a:t>
          </a:r>
        </a:p>
      </dgm:t>
    </dgm:pt>
    <dgm:pt modelId="{0571881F-D072-4C7D-BB8E-EABE620079DF}" type="parTrans" cxnId="{ED75D1EA-ED4F-414F-9D4D-92C45062749E}">
      <dgm:prSet/>
      <dgm:spPr/>
    </dgm:pt>
    <dgm:pt modelId="{856BB58F-BD37-4414-BF13-D6FFED8BCB0F}" type="sibTrans" cxnId="{ED75D1EA-ED4F-414F-9D4D-92C45062749E}">
      <dgm:prSet/>
      <dgm:spPr/>
    </dgm:pt>
    <dgm:pt modelId="{FF7DEC2A-141C-4A7E-89B1-47FD8BDE1EC8}">
      <dgm:prSet phldr="0"/>
      <dgm:spPr/>
      <dgm:t>
        <a:bodyPr/>
        <a:lstStyle/>
        <a:p>
          <a:pPr>
            <a:lnSpc>
              <a:spcPct val="100000"/>
            </a:lnSpc>
          </a:pPr>
          <a:r>
            <a:rPr lang="en-US" noProof="0"/>
            <a:t>Insight: time ≠ strong predictor </a:t>
          </a:r>
        </a:p>
      </dgm:t>
    </dgm:pt>
    <dgm:pt modelId="{AC019A8D-AE09-476A-843C-EA6818B0BA04}" type="parTrans" cxnId="{995939C2-1EF1-4685-ADD5-85D2240AA2C0}">
      <dgm:prSet/>
      <dgm:spPr/>
    </dgm:pt>
    <dgm:pt modelId="{77A74EAC-0096-4E28-AC59-BD258050A176}" type="sibTrans" cxnId="{995939C2-1EF1-4685-ADD5-85D2240AA2C0}">
      <dgm:prSet/>
      <dgm:spPr/>
    </dgm:pt>
    <dgm:pt modelId="{0E76FC92-272B-456E-A150-752709BF71F6}" type="pres">
      <dgm:prSet presAssocID="{DAF947B8-3F59-4010-A219-8BF9AEE2084E}" presName="root" presStyleCnt="0">
        <dgm:presLayoutVars>
          <dgm:dir/>
          <dgm:resizeHandles val="exact"/>
        </dgm:presLayoutVars>
      </dgm:prSet>
      <dgm:spPr/>
    </dgm:pt>
    <dgm:pt modelId="{CF399C6A-C7F9-466D-AC30-5BC5EFCA0BF4}" type="pres">
      <dgm:prSet presAssocID="{C37D0021-1C84-4E05-BDDE-DCF7CE150843}" presName="compNode" presStyleCnt="0"/>
      <dgm:spPr/>
    </dgm:pt>
    <dgm:pt modelId="{4B94E440-8492-4353-A43C-2FD5F778BF91}" type="pres">
      <dgm:prSet presAssocID="{C37D0021-1C84-4E05-BDDE-DCF7CE150843}" presName="bgRect" presStyleLbl="bgShp" presStyleIdx="0" presStyleCnt="5"/>
      <dgm:spPr/>
    </dgm:pt>
    <dgm:pt modelId="{4EE90F76-859C-42C0-867C-DC92EE9D021F}" type="pres">
      <dgm:prSet presAssocID="{C37D0021-1C84-4E05-BDDE-DCF7CE150843}"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ck with solid fill"/>
        </a:ext>
      </dgm:extLst>
    </dgm:pt>
    <dgm:pt modelId="{2F301E18-635A-4AE1-A30B-67F88C4E359C}" type="pres">
      <dgm:prSet presAssocID="{C37D0021-1C84-4E05-BDDE-DCF7CE150843}" presName="spaceRect" presStyleCnt="0"/>
      <dgm:spPr/>
    </dgm:pt>
    <dgm:pt modelId="{F57B7C67-73F9-4161-978F-F4A3D4BCD9C7}" type="pres">
      <dgm:prSet presAssocID="{C37D0021-1C84-4E05-BDDE-DCF7CE150843}" presName="parTx" presStyleLbl="revTx" presStyleIdx="0" presStyleCnt="5">
        <dgm:presLayoutVars>
          <dgm:chMax val="0"/>
          <dgm:chPref val="0"/>
        </dgm:presLayoutVars>
      </dgm:prSet>
      <dgm:spPr/>
    </dgm:pt>
    <dgm:pt modelId="{508BDBF5-0D0C-4466-BD38-9A658403D6C9}" type="pres">
      <dgm:prSet presAssocID="{8C19FAD8-E10B-4DAD-BDF5-6CF7C595D142}" presName="sibTrans" presStyleCnt="0"/>
      <dgm:spPr/>
    </dgm:pt>
    <dgm:pt modelId="{A6A5FE30-EBE7-48C3-BF5B-5D496EF1E966}" type="pres">
      <dgm:prSet presAssocID="{18597FA5-A10A-46DF-B2A4-C112D66D9DD1}" presName="compNode" presStyleCnt="0"/>
      <dgm:spPr/>
    </dgm:pt>
    <dgm:pt modelId="{B13BCBDC-6271-485F-BCA1-BB9A370A4B3E}" type="pres">
      <dgm:prSet presAssocID="{18597FA5-A10A-46DF-B2A4-C112D66D9DD1}" presName="bgRect" presStyleLbl="bgShp" presStyleIdx="1" presStyleCnt="5"/>
      <dgm:spPr/>
    </dgm:pt>
    <dgm:pt modelId="{5B2DC529-E298-4A14-AD1A-07EF05D6D260}" type="pres">
      <dgm:prSet presAssocID="{18597FA5-A10A-46DF-B2A4-C112D66D9DD1}"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outline"/>
        </a:ext>
      </dgm:extLst>
    </dgm:pt>
    <dgm:pt modelId="{10C1CEC0-5996-447C-B3F7-28570F911A6D}" type="pres">
      <dgm:prSet presAssocID="{18597FA5-A10A-46DF-B2A4-C112D66D9DD1}" presName="spaceRect" presStyleCnt="0"/>
      <dgm:spPr/>
    </dgm:pt>
    <dgm:pt modelId="{5755249A-1E3A-46B4-ACD0-183122A6DEFE}" type="pres">
      <dgm:prSet presAssocID="{18597FA5-A10A-46DF-B2A4-C112D66D9DD1}" presName="parTx" presStyleLbl="revTx" presStyleIdx="1" presStyleCnt="5">
        <dgm:presLayoutVars>
          <dgm:chMax val="0"/>
          <dgm:chPref val="0"/>
        </dgm:presLayoutVars>
      </dgm:prSet>
      <dgm:spPr/>
    </dgm:pt>
    <dgm:pt modelId="{F2CA0027-B4D6-4605-8222-CF04C70B98B5}" type="pres">
      <dgm:prSet presAssocID="{8234AED0-CFDD-4C01-A8B9-82D83F703E3B}" presName="sibTrans" presStyleCnt="0"/>
      <dgm:spPr/>
    </dgm:pt>
    <dgm:pt modelId="{D01E8AF1-DD49-4B63-B76D-BFC4A22F98A3}" type="pres">
      <dgm:prSet presAssocID="{E752DA2E-C0AC-4C8B-B898-86289DA76CB1}" presName="compNode" presStyleCnt="0"/>
      <dgm:spPr/>
    </dgm:pt>
    <dgm:pt modelId="{525B1631-BD35-435C-99FD-9D26B9AD6C57}" type="pres">
      <dgm:prSet presAssocID="{E752DA2E-C0AC-4C8B-B898-86289DA76CB1}" presName="bgRect" presStyleLbl="bgShp" presStyleIdx="2" presStyleCnt="5"/>
      <dgm:spPr/>
    </dgm:pt>
    <dgm:pt modelId="{8606B9D6-B0DA-4FBA-AD45-7E538C8B8E8B}" type="pres">
      <dgm:prSet presAssocID="{E752DA2E-C0AC-4C8B-B898-86289DA76CB1}"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peat outline"/>
        </a:ext>
      </dgm:extLst>
    </dgm:pt>
    <dgm:pt modelId="{C1833684-F407-478A-9CBC-9D90389F4C32}" type="pres">
      <dgm:prSet presAssocID="{E752DA2E-C0AC-4C8B-B898-86289DA76CB1}" presName="spaceRect" presStyleCnt="0"/>
      <dgm:spPr/>
    </dgm:pt>
    <dgm:pt modelId="{D17DCD7C-0074-4F6E-8936-1ADF947A1BEE}" type="pres">
      <dgm:prSet presAssocID="{E752DA2E-C0AC-4C8B-B898-86289DA76CB1}" presName="parTx" presStyleLbl="revTx" presStyleIdx="2" presStyleCnt="5">
        <dgm:presLayoutVars>
          <dgm:chMax val="0"/>
          <dgm:chPref val="0"/>
        </dgm:presLayoutVars>
      </dgm:prSet>
      <dgm:spPr/>
    </dgm:pt>
    <dgm:pt modelId="{A3F73E28-6209-43E2-8D60-D50C5D255A81}" type="pres">
      <dgm:prSet presAssocID="{856BB58F-BD37-4414-BF13-D6FFED8BCB0F}" presName="sibTrans" presStyleCnt="0"/>
      <dgm:spPr/>
    </dgm:pt>
    <dgm:pt modelId="{73851C41-DF75-4846-AA4D-F6B84CDFC0B2}" type="pres">
      <dgm:prSet presAssocID="{FF7DEC2A-141C-4A7E-89B1-47FD8BDE1EC8}" presName="compNode" presStyleCnt="0"/>
      <dgm:spPr/>
    </dgm:pt>
    <dgm:pt modelId="{07C8FD19-A436-4E84-B332-E3EA9AFAEACE}" type="pres">
      <dgm:prSet presAssocID="{FF7DEC2A-141C-4A7E-89B1-47FD8BDE1EC8}" presName="bgRect" presStyleLbl="bgShp" presStyleIdx="3" presStyleCnt="5"/>
      <dgm:spPr/>
    </dgm:pt>
    <dgm:pt modelId="{A006837D-104F-4238-97B5-D021B48CA7BE}" type="pres">
      <dgm:prSet presAssocID="{FF7DEC2A-141C-4A7E-89B1-47FD8BDE1EC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ghtbulb outline"/>
        </a:ext>
      </dgm:extLst>
    </dgm:pt>
    <dgm:pt modelId="{3233EAF8-3A72-4FAB-96DD-810C443414F3}" type="pres">
      <dgm:prSet presAssocID="{FF7DEC2A-141C-4A7E-89B1-47FD8BDE1EC8}" presName="spaceRect" presStyleCnt="0"/>
      <dgm:spPr/>
    </dgm:pt>
    <dgm:pt modelId="{792F309D-442F-487E-976C-16FAD09CBC10}" type="pres">
      <dgm:prSet presAssocID="{FF7DEC2A-141C-4A7E-89B1-47FD8BDE1EC8}" presName="parTx" presStyleLbl="revTx" presStyleIdx="3" presStyleCnt="5">
        <dgm:presLayoutVars>
          <dgm:chMax val="0"/>
          <dgm:chPref val="0"/>
        </dgm:presLayoutVars>
      </dgm:prSet>
      <dgm:spPr/>
    </dgm:pt>
    <dgm:pt modelId="{66A8FBE4-1EB3-44DF-8080-4E665326D7F0}" type="pres">
      <dgm:prSet presAssocID="{77A74EAC-0096-4E28-AC59-BD258050A176}" presName="sibTrans" presStyleCnt="0"/>
      <dgm:spPr/>
    </dgm:pt>
    <dgm:pt modelId="{B77CA472-DAA7-4B7F-8A6A-1861405754D3}" type="pres">
      <dgm:prSet presAssocID="{D8B8DFD0-2859-440F-BB00-263A198886E3}" presName="compNode" presStyleCnt="0"/>
      <dgm:spPr/>
    </dgm:pt>
    <dgm:pt modelId="{DDB81ECD-D112-40BC-8558-1C0E758A4FFA}" type="pres">
      <dgm:prSet presAssocID="{D8B8DFD0-2859-440F-BB00-263A198886E3}" presName="bgRect" presStyleLbl="bgShp" presStyleIdx="4" presStyleCnt="5"/>
      <dgm:spPr/>
    </dgm:pt>
    <dgm:pt modelId="{27F94AD4-33C0-4FFF-A177-06A3C8B9300A}" type="pres">
      <dgm:prSet presAssocID="{D8B8DFD0-2859-440F-BB00-263A198886E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rain outline"/>
        </a:ext>
      </dgm:extLst>
    </dgm:pt>
    <dgm:pt modelId="{12EB67AE-A8BD-4EA6-9CD4-4BA345E2811A}" type="pres">
      <dgm:prSet presAssocID="{D8B8DFD0-2859-440F-BB00-263A198886E3}" presName="spaceRect" presStyleCnt="0"/>
      <dgm:spPr/>
    </dgm:pt>
    <dgm:pt modelId="{5F57F366-15CD-4322-9174-E0EEF3552943}" type="pres">
      <dgm:prSet presAssocID="{D8B8DFD0-2859-440F-BB00-263A198886E3}" presName="parTx" presStyleLbl="revTx" presStyleIdx="4" presStyleCnt="5">
        <dgm:presLayoutVars>
          <dgm:chMax val="0"/>
          <dgm:chPref val="0"/>
        </dgm:presLayoutVars>
      </dgm:prSet>
      <dgm:spPr/>
    </dgm:pt>
  </dgm:ptLst>
  <dgm:cxnLst>
    <dgm:cxn modelId="{CA4FB909-C939-4EEA-9622-EA6395298B22}" type="presOf" srcId="{C37D0021-1C84-4E05-BDDE-DCF7CE150843}" destId="{F57B7C67-73F9-4161-978F-F4A3D4BCD9C7}" srcOrd="0" destOrd="0" presId="urn:microsoft.com/office/officeart/2018/2/layout/IconVerticalSolidList"/>
    <dgm:cxn modelId="{DCC79B1F-9751-4FFC-B7B7-8E2E97E4F793}" type="presOf" srcId="{D8B8DFD0-2859-440F-BB00-263A198886E3}" destId="{5F57F366-15CD-4322-9174-E0EEF3552943}" srcOrd="0" destOrd="0" presId="urn:microsoft.com/office/officeart/2018/2/layout/IconVerticalSolidList"/>
    <dgm:cxn modelId="{52881F64-CB6B-4260-B716-430ADC12F326}" srcId="{DAF947B8-3F59-4010-A219-8BF9AEE2084E}" destId="{C37D0021-1C84-4E05-BDDE-DCF7CE150843}" srcOrd="0" destOrd="0" parTransId="{E5055CF1-27EF-48D5-871C-1C419AAAB5E5}" sibTransId="{8C19FAD8-E10B-4DAD-BDF5-6CF7C595D142}"/>
    <dgm:cxn modelId="{97C1B64D-8E8F-4D48-91B4-242367CD361A}" srcId="{DAF947B8-3F59-4010-A219-8BF9AEE2084E}" destId="{D8B8DFD0-2859-440F-BB00-263A198886E3}" srcOrd="4" destOrd="0" parTransId="{72D03525-DC8B-471D-9E97-6944C14DB28C}" sibTransId="{AFBFE9E0-2316-4DD3-8E94-953D9DE87240}"/>
    <dgm:cxn modelId="{196A8E70-716C-4E10-8885-14072FD3C8B2}" type="presOf" srcId="{FF7DEC2A-141C-4A7E-89B1-47FD8BDE1EC8}" destId="{792F309D-442F-487E-976C-16FAD09CBC10}" srcOrd="0" destOrd="0" presId="urn:microsoft.com/office/officeart/2018/2/layout/IconVerticalSolidList"/>
    <dgm:cxn modelId="{3C12D3A6-AC85-44BD-BC42-E7F4DB41AE2A}" type="presOf" srcId="{DAF947B8-3F59-4010-A219-8BF9AEE2084E}" destId="{0E76FC92-272B-456E-A150-752709BF71F6}" srcOrd="0" destOrd="0" presId="urn:microsoft.com/office/officeart/2018/2/layout/IconVerticalSolidList"/>
    <dgm:cxn modelId="{995939C2-1EF1-4685-ADD5-85D2240AA2C0}" srcId="{DAF947B8-3F59-4010-A219-8BF9AEE2084E}" destId="{FF7DEC2A-141C-4A7E-89B1-47FD8BDE1EC8}" srcOrd="3" destOrd="0" parTransId="{AC019A8D-AE09-476A-843C-EA6818B0BA04}" sibTransId="{77A74EAC-0096-4E28-AC59-BD258050A176}"/>
    <dgm:cxn modelId="{4B3BD0C4-DB20-41A3-B3A8-508336B3C1D9}" type="presOf" srcId="{E752DA2E-C0AC-4C8B-B898-86289DA76CB1}" destId="{D17DCD7C-0074-4F6E-8936-1ADF947A1BEE}" srcOrd="0" destOrd="0" presId="urn:microsoft.com/office/officeart/2018/2/layout/IconVerticalSolidList"/>
    <dgm:cxn modelId="{D9D18FD0-0669-4914-B14F-7B516898467D}" type="presOf" srcId="{18597FA5-A10A-46DF-B2A4-C112D66D9DD1}" destId="{5755249A-1E3A-46B4-ACD0-183122A6DEFE}" srcOrd="0" destOrd="0" presId="urn:microsoft.com/office/officeart/2018/2/layout/IconVerticalSolidList"/>
    <dgm:cxn modelId="{D420B3DA-77A4-4B62-B664-7AFA013FFCC3}" srcId="{DAF947B8-3F59-4010-A219-8BF9AEE2084E}" destId="{18597FA5-A10A-46DF-B2A4-C112D66D9DD1}" srcOrd="1" destOrd="0" parTransId="{9B20B0E0-2978-40DB-AC77-285EC674DE03}" sibTransId="{8234AED0-CFDD-4C01-A8B9-82D83F703E3B}"/>
    <dgm:cxn modelId="{ED75D1EA-ED4F-414F-9D4D-92C45062749E}" srcId="{DAF947B8-3F59-4010-A219-8BF9AEE2084E}" destId="{E752DA2E-C0AC-4C8B-B898-86289DA76CB1}" srcOrd="2" destOrd="0" parTransId="{0571881F-D072-4C7D-BB8E-EABE620079DF}" sibTransId="{856BB58F-BD37-4414-BF13-D6FFED8BCB0F}"/>
    <dgm:cxn modelId="{E327ACE0-AF12-4BD1-B32F-409698DBC003}" type="presParOf" srcId="{0E76FC92-272B-456E-A150-752709BF71F6}" destId="{CF399C6A-C7F9-466D-AC30-5BC5EFCA0BF4}" srcOrd="0" destOrd="0" presId="urn:microsoft.com/office/officeart/2018/2/layout/IconVerticalSolidList"/>
    <dgm:cxn modelId="{24B35BAC-485E-464C-8E43-2CAF1DFF96D5}" type="presParOf" srcId="{CF399C6A-C7F9-466D-AC30-5BC5EFCA0BF4}" destId="{4B94E440-8492-4353-A43C-2FD5F778BF91}" srcOrd="0" destOrd="0" presId="urn:microsoft.com/office/officeart/2018/2/layout/IconVerticalSolidList"/>
    <dgm:cxn modelId="{0976915E-BCC4-402C-BAC8-5835591B957E}" type="presParOf" srcId="{CF399C6A-C7F9-466D-AC30-5BC5EFCA0BF4}" destId="{4EE90F76-859C-42C0-867C-DC92EE9D021F}" srcOrd="1" destOrd="0" presId="urn:microsoft.com/office/officeart/2018/2/layout/IconVerticalSolidList"/>
    <dgm:cxn modelId="{85B58993-5609-43A1-8E17-CBD732604B29}" type="presParOf" srcId="{CF399C6A-C7F9-466D-AC30-5BC5EFCA0BF4}" destId="{2F301E18-635A-4AE1-A30B-67F88C4E359C}" srcOrd="2" destOrd="0" presId="urn:microsoft.com/office/officeart/2018/2/layout/IconVerticalSolidList"/>
    <dgm:cxn modelId="{73B99656-9A87-4ADE-BB9B-176690ED9783}" type="presParOf" srcId="{CF399C6A-C7F9-466D-AC30-5BC5EFCA0BF4}" destId="{F57B7C67-73F9-4161-978F-F4A3D4BCD9C7}" srcOrd="3" destOrd="0" presId="urn:microsoft.com/office/officeart/2018/2/layout/IconVerticalSolidList"/>
    <dgm:cxn modelId="{BFF60731-B4A6-4BB0-B3E6-5C8870196D6F}" type="presParOf" srcId="{0E76FC92-272B-456E-A150-752709BF71F6}" destId="{508BDBF5-0D0C-4466-BD38-9A658403D6C9}" srcOrd="1" destOrd="0" presId="urn:microsoft.com/office/officeart/2018/2/layout/IconVerticalSolidList"/>
    <dgm:cxn modelId="{8F9B9FC5-785B-41B8-A91B-6893C0E9CBA0}" type="presParOf" srcId="{0E76FC92-272B-456E-A150-752709BF71F6}" destId="{A6A5FE30-EBE7-48C3-BF5B-5D496EF1E966}" srcOrd="2" destOrd="0" presId="urn:microsoft.com/office/officeart/2018/2/layout/IconVerticalSolidList"/>
    <dgm:cxn modelId="{5CE6B512-C848-458A-9BBA-E94FC9FDE1BE}" type="presParOf" srcId="{A6A5FE30-EBE7-48C3-BF5B-5D496EF1E966}" destId="{B13BCBDC-6271-485F-BCA1-BB9A370A4B3E}" srcOrd="0" destOrd="0" presId="urn:microsoft.com/office/officeart/2018/2/layout/IconVerticalSolidList"/>
    <dgm:cxn modelId="{8E0C1412-47DE-44BD-9680-3F6EB7489B45}" type="presParOf" srcId="{A6A5FE30-EBE7-48C3-BF5B-5D496EF1E966}" destId="{5B2DC529-E298-4A14-AD1A-07EF05D6D260}" srcOrd="1" destOrd="0" presId="urn:microsoft.com/office/officeart/2018/2/layout/IconVerticalSolidList"/>
    <dgm:cxn modelId="{0745F3F1-6F2D-43F3-A12A-216670E45166}" type="presParOf" srcId="{A6A5FE30-EBE7-48C3-BF5B-5D496EF1E966}" destId="{10C1CEC0-5996-447C-B3F7-28570F911A6D}" srcOrd="2" destOrd="0" presId="urn:microsoft.com/office/officeart/2018/2/layout/IconVerticalSolidList"/>
    <dgm:cxn modelId="{F5D6BF76-0821-4602-9D74-2F5CDDA077BA}" type="presParOf" srcId="{A6A5FE30-EBE7-48C3-BF5B-5D496EF1E966}" destId="{5755249A-1E3A-46B4-ACD0-183122A6DEFE}" srcOrd="3" destOrd="0" presId="urn:microsoft.com/office/officeart/2018/2/layout/IconVerticalSolidList"/>
    <dgm:cxn modelId="{0479E97E-1ABF-4CE7-A490-C75759E8A87D}" type="presParOf" srcId="{0E76FC92-272B-456E-A150-752709BF71F6}" destId="{F2CA0027-B4D6-4605-8222-CF04C70B98B5}" srcOrd="3" destOrd="0" presId="urn:microsoft.com/office/officeart/2018/2/layout/IconVerticalSolidList"/>
    <dgm:cxn modelId="{41532406-FC91-473C-AF3C-09AD91F96302}" type="presParOf" srcId="{0E76FC92-272B-456E-A150-752709BF71F6}" destId="{D01E8AF1-DD49-4B63-B76D-BFC4A22F98A3}" srcOrd="4" destOrd="0" presId="urn:microsoft.com/office/officeart/2018/2/layout/IconVerticalSolidList"/>
    <dgm:cxn modelId="{3F61D04E-CA05-44A6-B50C-BB2ECD52CFE5}" type="presParOf" srcId="{D01E8AF1-DD49-4B63-B76D-BFC4A22F98A3}" destId="{525B1631-BD35-435C-99FD-9D26B9AD6C57}" srcOrd="0" destOrd="0" presId="urn:microsoft.com/office/officeart/2018/2/layout/IconVerticalSolidList"/>
    <dgm:cxn modelId="{ABF7115A-7009-4629-9BDF-F2B8351CA171}" type="presParOf" srcId="{D01E8AF1-DD49-4B63-B76D-BFC4A22F98A3}" destId="{8606B9D6-B0DA-4FBA-AD45-7E538C8B8E8B}" srcOrd="1" destOrd="0" presId="urn:microsoft.com/office/officeart/2018/2/layout/IconVerticalSolidList"/>
    <dgm:cxn modelId="{CF6EB477-099D-42BB-887D-455D913F484E}" type="presParOf" srcId="{D01E8AF1-DD49-4B63-B76D-BFC4A22F98A3}" destId="{C1833684-F407-478A-9CBC-9D90389F4C32}" srcOrd="2" destOrd="0" presId="urn:microsoft.com/office/officeart/2018/2/layout/IconVerticalSolidList"/>
    <dgm:cxn modelId="{F4E14E1B-71EB-46D9-B80A-7E3CF9BA68D5}" type="presParOf" srcId="{D01E8AF1-DD49-4B63-B76D-BFC4A22F98A3}" destId="{D17DCD7C-0074-4F6E-8936-1ADF947A1BEE}" srcOrd="3" destOrd="0" presId="urn:microsoft.com/office/officeart/2018/2/layout/IconVerticalSolidList"/>
    <dgm:cxn modelId="{A22BFCBA-F9E7-44E4-B7AA-D57E28ED26A1}" type="presParOf" srcId="{0E76FC92-272B-456E-A150-752709BF71F6}" destId="{A3F73E28-6209-43E2-8D60-D50C5D255A81}" srcOrd="5" destOrd="0" presId="urn:microsoft.com/office/officeart/2018/2/layout/IconVerticalSolidList"/>
    <dgm:cxn modelId="{7F27DBE6-0220-48E3-B1B6-E12A4FE3E887}" type="presParOf" srcId="{0E76FC92-272B-456E-A150-752709BF71F6}" destId="{73851C41-DF75-4846-AA4D-F6B84CDFC0B2}" srcOrd="6" destOrd="0" presId="urn:microsoft.com/office/officeart/2018/2/layout/IconVerticalSolidList"/>
    <dgm:cxn modelId="{644A689A-76B8-4A9D-A585-6BAB30115FB6}" type="presParOf" srcId="{73851C41-DF75-4846-AA4D-F6B84CDFC0B2}" destId="{07C8FD19-A436-4E84-B332-E3EA9AFAEACE}" srcOrd="0" destOrd="0" presId="urn:microsoft.com/office/officeart/2018/2/layout/IconVerticalSolidList"/>
    <dgm:cxn modelId="{DD0E21A7-8968-4E4B-A934-6F44167AA8D1}" type="presParOf" srcId="{73851C41-DF75-4846-AA4D-F6B84CDFC0B2}" destId="{A006837D-104F-4238-97B5-D021B48CA7BE}" srcOrd="1" destOrd="0" presId="urn:microsoft.com/office/officeart/2018/2/layout/IconVerticalSolidList"/>
    <dgm:cxn modelId="{BB8C703D-E97A-48E5-BD67-129DC8C90D76}" type="presParOf" srcId="{73851C41-DF75-4846-AA4D-F6B84CDFC0B2}" destId="{3233EAF8-3A72-4FAB-96DD-810C443414F3}" srcOrd="2" destOrd="0" presId="urn:microsoft.com/office/officeart/2018/2/layout/IconVerticalSolidList"/>
    <dgm:cxn modelId="{19D274E2-726C-4D3A-9310-2AAB83677679}" type="presParOf" srcId="{73851C41-DF75-4846-AA4D-F6B84CDFC0B2}" destId="{792F309D-442F-487E-976C-16FAD09CBC10}" srcOrd="3" destOrd="0" presId="urn:microsoft.com/office/officeart/2018/2/layout/IconVerticalSolidList"/>
    <dgm:cxn modelId="{E3F75F21-2854-4E77-B953-BB4402AF726D}" type="presParOf" srcId="{0E76FC92-272B-456E-A150-752709BF71F6}" destId="{66A8FBE4-1EB3-44DF-8080-4E665326D7F0}" srcOrd="7" destOrd="0" presId="urn:microsoft.com/office/officeart/2018/2/layout/IconVerticalSolidList"/>
    <dgm:cxn modelId="{E207D118-62FC-41B4-83D2-511D49DDB5F4}" type="presParOf" srcId="{0E76FC92-272B-456E-A150-752709BF71F6}" destId="{B77CA472-DAA7-4B7F-8A6A-1861405754D3}" srcOrd="8" destOrd="0" presId="urn:microsoft.com/office/officeart/2018/2/layout/IconVerticalSolidList"/>
    <dgm:cxn modelId="{4C7BAC31-E1FD-4322-AAFB-635793A3D22C}" type="presParOf" srcId="{B77CA472-DAA7-4B7F-8A6A-1861405754D3}" destId="{DDB81ECD-D112-40BC-8558-1C0E758A4FFA}" srcOrd="0" destOrd="0" presId="urn:microsoft.com/office/officeart/2018/2/layout/IconVerticalSolidList"/>
    <dgm:cxn modelId="{81EAE6F6-F6FC-4ACD-857A-A7CF008C88F0}" type="presParOf" srcId="{B77CA472-DAA7-4B7F-8A6A-1861405754D3}" destId="{27F94AD4-33C0-4FFF-A177-06A3C8B9300A}" srcOrd="1" destOrd="0" presId="urn:microsoft.com/office/officeart/2018/2/layout/IconVerticalSolidList"/>
    <dgm:cxn modelId="{5BD9BBDE-2BFD-4D6A-891C-5675516AFA3B}" type="presParOf" srcId="{B77CA472-DAA7-4B7F-8A6A-1861405754D3}" destId="{12EB67AE-A8BD-4EA6-9CD4-4BA345E2811A}" srcOrd="2" destOrd="0" presId="urn:microsoft.com/office/officeart/2018/2/layout/IconVerticalSolidList"/>
    <dgm:cxn modelId="{49D6472B-B759-45D0-9F84-FC5E2B9E01D6}" type="presParOf" srcId="{B77CA472-DAA7-4B7F-8A6A-1861405754D3}" destId="{5F57F366-15CD-4322-9174-E0EEF355294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AF947B8-3F59-4010-A219-8BF9AEE2084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1797778-2039-4EB2-A270-023CF215545E}">
      <dgm:prSet phldr="0"/>
      <dgm:spPr/>
      <dgm:t>
        <a:bodyPr/>
        <a:lstStyle/>
        <a:p>
          <a:pPr>
            <a:lnSpc>
              <a:spcPct val="100000"/>
            </a:lnSpc>
          </a:pPr>
          <a:r>
            <a:rPr lang="en-US" noProof="0">
              <a:latin typeface="Aptos Light"/>
            </a:rPr>
            <a:t>Split: 80 % train · 10 % validation · 10 % test</a:t>
          </a:r>
          <a:endParaRPr lang="en-US" noProof="0">
            <a:latin typeface="Walbaum Display"/>
          </a:endParaRPr>
        </a:p>
      </dgm:t>
    </dgm:pt>
    <dgm:pt modelId="{153BF7F5-C8E6-458D-A558-0B5E0299441D}" type="parTrans" cxnId="{F14B34B8-6EE6-49DC-9032-5CB0824A815F}">
      <dgm:prSet/>
      <dgm:spPr/>
    </dgm:pt>
    <dgm:pt modelId="{0193DEC4-D10D-4714-9E3A-5DC0C86D1D7E}" type="sibTrans" cxnId="{F14B34B8-6EE6-49DC-9032-5CB0824A815F}">
      <dgm:prSet/>
      <dgm:spPr/>
    </dgm:pt>
    <dgm:pt modelId="{8EF1A5A7-3AE5-424F-B7E0-DC632AC8D482}">
      <dgm:prSet phldr="0"/>
      <dgm:spPr/>
      <dgm:t>
        <a:bodyPr/>
        <a:lstStyle/>
        <a:p>
          <a:pPr>
            <a:lnSpc>
              <a:spcPct val="100000"/>
            </a:lnSpc>
          </a:pPr>
          <a:r>
            <a:rPr lang="en-US" noProof="0">
              <a:latin typeface="Aptos Light"/>
            </a:rPr>
            <a:t>Scaling: StandardScaler applied on train only</a:t>
          </a:r>
        </a:p>
      </dgm:t>
    </dgm:pt>
    <dgm:pt modelId="{374A893C-2B17-40F5-8528-1E482FDC0DEA}" type="parTrans" cxnId="{15742F24-A350-4F52-8BE7-9CA8D00DE6BE}">
      <dgm:prSet/>
      <dgm:spPr/>
    </dgm:pt>
    <dgm:pt modelId="{EBF4168B-DBD2-4C1B-8498-CD45055451A9}" type="sibTrans" cxnId="{15742F24-A350-4F52-8BE7-9CA8D00DE6BE}">
      <dgm:prSet/>
      <dgm:spPr/>
    </dgm:pt>
    <dgm:pt modelId="{2017E444-0859-4956-82B7-5C11B49E1D43}">
      <dgm:prSet phldr="0"/>
      <dgm:spPr/>
      <dgm:t>
        <a:bodyPr/>
        <a:lstStyle/>
        <a:p>
          <a:pPr>
            <a:lnSpc>
              <a:spcPct val="100000"/>
            </a:lnSpc>
          </a:pPr>
          <a:r>
            <a:rPr lang="en-US" noProof="0">
              <a:latin typeface="Aptos Light"/>
            </a:rPr>
            <a:t>Imbalance: ~0.17 % fraud cases</a:t>
          </a:r>
        </a:p>
      </dgm:t>
    </dgm:pt>
    <dgm:pt modelId="{E5A7A0D8-04EC-4915-A006-646D20C81E42}" type="parTrans" cxnId="{6AB1D0B5-681B-4438-B141-82B60A2C6388}">
      <dgm:prSet/>
      <dgm:spPr/>
    </dgm:pt>
    <dgm:pt modelId="{EDD017CB-51A7-479C-B040-67D894C7B4C8}" type="sibTrans" cxnId="{6AB1D0B5-681B-4438-B141-82B60A2C6388}">
      <dgm:prSet/>
      <dgm:spPr/>
    </dgm:pt>
    <dgm:pt modelId="{0407CF5E-8A3F-48C3-8BF0-AFF3AFC27400}">
      <dgm:prSet phldr="0"/>
      <dgm:spPr/>
      <dgm:t>
        <a:bodyPr/>
        <a:lstStyle/>
        <a:p>
          <a:pPr>
            <a:lnSpc>
              <a:spcPct val="100000"/>
            </a:lnSpc>
          </a:pPr>
          <a:r>
            <a:rPr lang="en-US" noProof="0">
              <a:latin typeface="Aptos Light"/>
            </a:rPr>
            <a:t>Solution: oversampling (SMOTE) on train set only</a:t>
          </a:r>
        </a:p>
      </dgm:t>
    </dgm:pt>
    <dgm:pt modelId="{FB62E02B-2587-41EF-94A7-68B37FCACA1C}" type="parTrans" cxnId="{F664CB42-EA4B-43CC-BC77-0E2DB3C60CF2}">
      <dgm:prSet/>
      <dgm:spPr/>
    </dgm:pt>
    <dgm:pt modelId="{8D681421-5163-48B6-BBE6-A74DA82328C2}" type="sibTrans" cxnId="{F664CB42-EA4B-43CC-BC77-0E2DB3C60CF2}">
      <dgm:prSet/>
      <dgm:spPr/>
    </dgm:pt>
    <dgm:pt modelId="{8EB6E008-7A9F-4628-BF58-014442404AB4}">
      <dgm:prSet phldr="0"/>
      <dgm:spPr/>
      <dgm:t>
        <a:bodyPr/>
        <a:lstStyle/>
        <a:p>
          <a:pPr>
            <a:lnSpc>
              <a:spcPct val="100000"/>
            </a:lnSpc>
          </a:pPr>
          <a:r>
            <a:rPr lang="en-US" noProof="0">
              <a:latin typeface="Aptos Light"/>
            </a:rPr>
            <a:t>Goal: balanced learning → better fraud recognition</a:t>
          </a:r>
        </a:p>
      </dgm:t>
    </dgm:pt>
    <dgm:pt modelId="{E25A271A-254F-4D32-9554-35040212F33C}" type="parTrans" cxnId="{8795B88F-2F5F-4564-856E-5D9B06CFD593}">
      <dgm:prSet/>
      <dgm:spPr/>
    </dgm:pt>
    <dgm:pt modelId="{C5D7C030-E839-4F74-BEA8-AA83460722A9}" type="sibTrans" cxnId="{8795B88F-2F5F-4564-856E-5D9B06CFD593}">
      <dgm:prSet/>
      <dgm:spPr/>
    </dgm:pt>
    <dgm:pt modelId="{0E76FC92-272B-456E-A150-752709BF71F6}" type="pres">
      <dgm:prSet presAssocID="{DAF947B8-3F59-4010-A219-8BF9AEE2084E}" presName="root" presStyleCnt="0">
        <dgm:presLayoutVars>
          <dgm:dir/>
          <dgm:resizeHandles val="exact"/>
        </dgm:presLayoutVars>
      </dgm:prSet>
      <dgm:spPr/>
    </dgm:pt>
    <dgm:pt modelId="{A0BB7731-37A2-4BC5-9EE4-37366BD96E56}" type="pres">
      <dgm:prSet presAssocID="{D1797778-2039-4EB2-A270-023CF215545E}" presName="compNode" presStyleCnt="0"/>
      <dgm:spPr/>
    </dgm:pt>
    <dgm:pt modelId="{4E15F04D-E7B9-4A09-893F-6F54A464DB9B}" type="pres">
      <dgm:prSet presAssocID="{D1797778-2039-4EB2-A270-023CF215545E}" presName="bgRect" presStyleLbl="bgShp" presStyleIdx="0" presStyleCnt="5"/>
      <dgm:spPr/>
    </dgm:pt>
    <dgm:pt modelId="{7AEAFAC9-7E9B-4F2D-95CD-4D4BB8B1F41C}" type="pres">
      <dgm:prSet presAssocID="{D1797778-2039-4EB2-A270-023CF215545E}"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ircular flowchart with solid fill"/>
        </a:ext>
      </dgm:extLst>
    </dgm:pt>
    <dgm:pt modelId="{2AE3F777-1C89-4575-A12C-549763E310D8}" type="pres">
      <dgm:prSet presAssocID="{D1797778-2039-4EB2-A270-023CF215545E}" presName="spaceRect" presStyleCnt="0"/>
      <dgm:spPr/>
    </dgm:pt>
    <dgm:pt modelId="{DFAE9688-DD2D-4D97-9B68-8920CADF0D83}" type="pres">
      <dgm:prSet presAssocID="{D1797778-2039-4EB2-A270-023CF215545E}" presName="parTx" presStyleLbl="revTx" presStyleIdx="0" presStyleCnt="5">
        <dgm:presLayoutVars>
          <dgm:chMax val="0"/>
          <dgm:chPref val="0"/>
        </dgm:presLayoutVars>
      </dgm:prSet>
      <dgm:spPr/>
    </dgm:pt>
    <dgm:pt modelId="{5FF4F003-F508-48E4-9225-308AA7F53AFA}" type="pres">
      <dgm:prSet presAssocID="{0193DEC4-D10D-4714-9E3A-5DC0C86D1D7E}" presName="sibTrans" presStyleCnt="0"/>
      <dgm:spPr/>
    </dgm:pt>
    <dgm:pt modelId="{A0111044-42BC-42F3-80F7-9A645FF8B4E2}" type="pres">
      <dgm:prSet presAssocID="{8EF1A5A7-3AE5-424F-B7E0-DC632AC8D482}" presName="compNode" presStyleCnt="0"/>
      <dgm:spPr/>
    </dgm:pt>
    <dgm:pt modelId="{DF26F03F-3D35-43BC-994D-777EC50D9633}" type="pres">
      <dgm:prSet presAssocID="{8EF1A5A7-3AE5-424F-B7E0-DC632AC8D482}" presName="bgRect" presStyleLbl="bgShp" presStyleIdx="1" presStyleCnt="5"/>
      <dgm:spPr/>
    </dgm:pt>
    <dgm:pt modelId="{52C359CC-8272-4D30-9510-F0AD083CB428}" type="pres">
      <dgm:prSet presAssocID="{8EF1A5A7-3AE5-424F-B7E0-DC632AC8D482}"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uler with solid fill"/>
        </a:ext>
      </dgm:extLst>
    </dgm:pt>
    <dgm:pt modelId="{5E1310DC-B5B9-48A6-964F-ECF850620D6C}" type="pres">
      <dgm:prSet presAssocID="{8EF1A5A7-3AE5-424F-B7E0-DC632AC8D482}" presName="spaceRect" presStyleCnt="0"/>
      <dgm:spPr/>
    </dgm:pt>
    <dgm:pt modelId="{0C4A8C65-1D84-49A5-971B-D173EBE6C454}" type="pres">
      <dgm:prSet presAssocID="{8EF1A5A7-3AE5-424F-B7E0-DC632AC8D482}" presName="parTx" presStyleLbl="revTx" presStyleIdx="1" presStyleCnt="5">
        <dgm:presLayoutVars>
          <dgm:chMax val="0"/>
          <dgm:chPref val="0"/>
        </dgm:presLayoutVars>
      </dgm:prSet>
      <dgm:spPr/>
    </dgm:pt>
    <dgm:pt modelId="{B4B70CA6-619A-4CB6-B80A-D5086D94A981}" type="pres">
      <dgm:prSet presAssocID="{EBF4168B-DBD2-4C1B-8498-CD45055451A9}" presName="sibTrans" presStyleCnt="0"/>
      <dgm:spPr/>
    </dgm:pt>
    <dgm:pt modelId="{8841D2C7-70C0-4654-9246-8978B6F9EE5A}" type="pres">
      <dgm:prSet presAssocID="{2017E444-0859-4956-82B7-5C11B49E1D43}" presName="compNode" presStyleCnt="0"/>
      <dgm:spPr/>
    </dgm:pt>
    <dgm:pt modelId="{F202016D-4505-46DA-B04D-02FAA302EBB7}" type="pres">
      <dgm:prSet presAssocID="{2017E444-0859-4956-82B7-5C11B49E1D43}" presName="bgRect" presStyleLbl="bgShp" presStyleIdx="2" presStyleCnt="5"/>
      <dgm:spPr/>
    </dgm:pt>
    <dgm:pt modelId="{FD55AB1A-9673-4914-9061-B2235BB593EA}" type="pres">
      <dgm:prSet presAssocID="{2017E444-0859-4956-82B7-5C11B49E1D43}"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arning with solid fill"/>
        </a:ext>
      </dgm:extLst>
    </dgm:pt>
    <dgm:pt modelId="{0A39B9C4-31BB-4E41-B563-0B8EB87407C3}" type="pres">
      <dgm:prSet presAssocID="{2017E444-0859-4956-82B7-5C11B49E1D43}" presName="spaceRect" presStyleCnt="0"/>
      <dgm:spPr/>
    </dgm:pt>
    <dgm:pt modelId="{985B4288-A353-44B1-8371-4DD1EB8B0A30}" type="pres">
      <dgm:prSet presAssocID="{2017E444-0859-4956-82B7-5C11B49E1D43}" presName="parTx" presStyleLbl="revTx" presStyleIdx="2" presStyleCnt="5">
        <dgm:presLayoutVars>
          <dgm:chMax val="0"/>
          <dgm:chPref val="0"/>
        </dgm:presLayoutVars>
      </dgm:prSet>
      <dgm:spPr/>
    </dgm:pt>
    <dgm:pt modelId="{4A6B7E20-B59D-42C7-B445-0208DB1126A1}" type="pres">
      <dgm:prSet presAssocID="{EDD017CB-51A7-479C-B040-67D894C7B4C8}" presName="sibTrans" presStyleCnt="0"/>
      <dgm:spPr/>
    </dgm:pt>
    <dgm:pt modelId="{D41C45C1-BF5E-42FD-949F-70BF2FD71022}" type="pres">
      <dgm:prSet presAssocID="{0407CF5E-8A3F-48C3-8BF0-AFF3AFC27400}" presName="compNode" presStyleCnt="0"/>
      <dgm:spPr/>
    </dgm:pt>
    <dgm:pt modelId="{92EFFD20-A8C4-4E14-B9A9-42C4F994ADB8}" type="pres">
      <dgm:prSet presAssocID="{0407CF5E-8A3F-48C3-8BF0-AFF3AFC27400}" presName="bgRect" presStyleLbl="bgShp" presStyleIdx="3" presStyleCnt="5"/>
      <dgm:spPr/>
    </dgm:pt>
    <dgm:pt modelId="{8F144964-BB52-4C03-B06D-50EEB3BCAA41}" type="pres">
      <dgm:prSet presAssocID="{0407CF5E-8A3F-48C3-8BF0-AFF3AFC27400}"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ecycle with solid fill"/>
        </a:ext>
      </dgm:extLst>
    </dgm:pt>
    <dgm:pt modelId="{C58AA58B-ADE2-4824-B1EE-14D73EA6FE48}" type="pres">
      <dgm:prSet presAssocID="{0407CF5E-8A3F-48C3-8BF0-AFF3AFC27400}" presName="spaceRect" presStyleCnt="0"/>
      <dgm:spPr/>
    </dgm:pt>
    <dgm:pt modelId="{90F9A092-F758-4D13-BF4E-18891D134F9B}" type="pres">
      <dgm:prSet presAssocID="{0407CF5E-8A3F-48C3-8BF0-AFF3AFC27400}" presName="parTx" presStyleLbl="revTx" presStyleIdx="3" presStyleCnt="5">
        <dgm:presLayoutVars>
          <dgm:chMax val="0"/>
          <dgm:chPref val="0"/>
        </dgm:presLayoutVars>
      </dgm:prSet>
      <dgm:spPr/>
    </dgm:pt>
    <dgm:pt modelId="{5C9A3938-CA1A-474A-AA33-FD1D55FC1B66}" type="pres">
      <dgm:prSet presAssocID="{8D681421-5163-48B6-BBE6-A74DA82328C2}" presName="sibTrans" presStyleCnt="0"/>
      <dgm:spPr/>
    </dgm:pt>
    <dgm:pt modelId="{71B91EF9-3533-498F-8D1F-04A33228FB35}" type="pres">
      <dgm:prSet presAssocID="{8EB6E008-7A9F-4628-BF58-014442404AB4}" presName="compNode" presStyleCnt="0"/>
      <dgm:spPr/>
    </dgm:pt>
    <dgm:pt modelId="{82C08725-90EC-413C-94DA-35FCCDE8644F}" type="pres">
      <dgm:prSet presAssocID="{8EB6E008-7A9F-4628-BF58-014442404AB4}" presName="bgRect" presStyleLbl="bgShp" presStyleIdx="4" presStyleCnt="5"/>
      <dgm:spPr/>
    </dgm:pt>
    <dgm:pt modelId="{FF0A2AF5-9578-4935-B7E5-05248C3414C4}" type="pres">
      <dgm:prSet presAssocID="{8EB6E008-7A9F-4628-BF58-014442404AB4}"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ullseye with solid fill"/>
        </a:ext>
      </dgm:extLst>
    </dgm:pt>
    <dgm:pt modelId="{AC8E547F-DFA5-41D9-BEC6-7DA54EB1995F}" type="pres">
      <dgm:prSet presAssocID="{8EB6E008-7A9F-4628-BF58-014442404AB4}" presName="spaceRect" presStyleCnt="0"/>
      <dgm:spPr/>
    </dgm:pt>
    <dgm:pt modelId="{F0CE47E5-72FD-4BDE-814C-06DA3CC0A6D7}" type="pres">
      <dgm:prSet presAssocID="{8EB6E008-7A9F-4628-BF58-014442404AB4}" presName="parTx" presStyleLbl="revTx" presStyleIdx="4" presStyleCnt="5">
        <dgm:presLayoutVars>
          <dgm:chMax val="0"/>
          <dgm:chPref val="0"/>
        </dgm:presLayoutVars>
      </dgm:prSet>
      <dgm:spPr/>
    </dgm:pt>
  </dgm:ptLst>
  <dgm:cxnLst>
    <dgm:cxn modelId="{80DFB909-7248-4EE5-8708-8D7B4627C600}" type="presOf" srcId="{2017E444-0859-4956-82B7-5C11B49E1D43}" destId="{985B4288-A353-44B1-8371-4DD1EB8B0A30}" srcOrd="0" destOrd="0" presId="urn:microsoft.com/office/officeart/2018/2/layout/IconVerticalSolidList"/>
    <dgm:cxn modelId="{4494B41A-40B9-49CD-8CDD-3AEDD0514607}" type="presOf" srcId="{8EB6E008-7A9F-4628-BF58-014442404AB4}" destId="{F0CE47E5-72FD-4BDE-814C-06DA3CC0A6D7}" srcOrd="0" destOrd="0" presId="urn:microsoft.com/office/officeart/2018/2/layout/IconVerticalSolidList"/>
    <dgm:cxn modelId="{15742F24-A350-4F52-8BE7-9CA8D00DE6BE}" srcId="{DAF947B8-3F59-4010-A219-8BF9AEE2084E}" destId="{8EF1A5A7-3AE5-424F-B7E0-DC632AC8D482}" srcOrd="1" destOrd="0" parTransId="{374A893C-2B17-40F5-8528-1E482FDC0DEA}" sibTransId="{EBF4168B-DBD2-4C1B-8498-CD45055451A9}"/>
    <dgm:cxn modelId="{F664CB42-EA4B-43CC-BC77-0E2DB3C60CF2}" srcId="{DAF947B8-3F59-4010-A219-8BF9AEE2084E}" destId="{0407CF5E-8A3F-48C3-8BF0-AFF3AFC27400}" srcOrd="3" destOrd="0" parTransId="{FB62E02B-2587-41EF-94A7-68B37FCACA1C}" sibTransId="{8D681421-5163-48B6-BBE6-A74DA82328C2}"/>
    <dgm:cxn modelId="{9DD7A775-6062-48BC-8C9E-3F4D74510C05}" type="presOf" srcId="{0407CF5E-8A3F-48C3-8BF0-AFF3AFC27400}" destId="{90F9A092-F758-4D13-BF4E-18891D134F9B}" srcOrd="0" destOrd="0" presId="urn:microsoft.com/office/officeart/2018/2/layout/IconVerticalSolidList"/>
    <dgm:cxn modelId="{593C358F-BCC2-4EFE-8F94-69E5C36633B7}" type="presOf" srcId="{D1797778-2039-4EB2-A270-023CF215545E}" destId="{DFAE9688-DD2D-4D97-9B68-8920CADF0D83}" srcOrd="0" destOrd="0" presId="urn:microsoft.com/office/officeart/2018/2/layout/IconVerticalSolidList"/>
    <dgm:cxn modelId="{8795B88F-2F5F-4564-856E-5D9B06CFD593}" srcId="{DAF947B8-3F59-4010-A219-8BF9AEE2084E}" destId="{8EB6E008-7A9F-4628-BF58-014442404AB4}" srcOrd="4" destOrd="0" parTransId="{E25A271A-254F-4D32-9554-35040212F33C}" sibTransId="{C5D7C030-E839-4F74-BEA8-AA83460722A9}"/>
    <dgm:cxn modelId="{3C12D3A6-AC85-44BD-BC42-E7F4DB41AE2A}" type="presOf" srcId="{DAF947B8-3F59-4010-A219-8BF9AEE2084E}" destId="{0E76FC92-272B-456E-A150-752709BF71F6}" srcOrd="0" destOrd="0" presId="urn:microsoft.com/office/officeart/2018/2/layout/IconVerticalSolidList"/>
    <dgm:cxn modelId="{C2F3B1A7-17E0-4403-A61A-299778D73DDD}" type="presOf" srcId="{8EF1A5A7-3AE5-424F-B7E0-DC632AC8D482}" destId="{0C4A8C65-1D84-49A5-971B-D173EBE6C454}" srcOrd="0" destOrd="0" presId="urn:microsoft.com/office/officeart/2018/2/layout/IconVerticalSolidList"/>
    <dgm:cxn modelId="{6AB1D0B5-681B-4438-B141-82B60A2C6388}" srcId="{DAF947B8-3F59-4010-A219-8BF9AEE2084E}" destId="{2017E444-0859-4956-82B7-5C11B49E1D43}" srcOrd="2" destOrd="0" parTransId="{E5A7A0D8-04EC-4915-A006-646D20C81E42}" sibTransId="{EDD017CB-51A7-479C-B040-67D894C7B4C8}"/>
    <dgm:cxn modelId="{F14B34B8-6EE6-49DC-9032-5CB0824A815F}" srcId="{DAF947B8-3F59-4010-A219-8BF9AEE2084E}" destId="{D1797778-2039-4EB2-A270-023CF215545E}" srcOrd="0" destOrd="0" parTransId="{153BF7F5-C8E6-458D-A558-0B5E0299441D}" sibTransId="{0193DEC4-D10D-4714-9E3A-5DC0C86D1D7E}"/>
    <dgm:cxn modelId="{F8D1D9B9-D928-4181-9FE0-E3845129F2A0}" type="presParOf" srcId="{0E76FC92-272B-456E-A150-752709BF71F6}" destId="{A0BB7731-37A2-4BC5-9EE4-37366BD96E56}" srcOrd="0" destOrd="0" presId="urn:microsoft.com/office/officeart/2018/2/layout/IconVerticalSolidList"/>
    <dgm:cxn modelId="{875091BE-3921-4487-82C9-9381B092B9FD}" type="presParOf" srcId="{A0BB7731-37A2-4BC5-9EE4-37366BD96E56}" destId="{4E15F04D-E7B9-4A09-893F-6F54A464DB9B}" srcOrd="0" destOrd="0" presId="urn:microsoft.com/office/officeart/2018/2/layout/IconVerticalSolidList"/>
    <dgm:cxn modelId="{618B7BB6-0E1D-4F60-A5CE-1F3798617E57}" type="presParOf" srcId="{A0BB7731-37A2-4BC5-9EE4-37366BD96E56}" destId="{7AEAFAC9-7E9B-4F2D-95CD-4D4BB8B1F41C}" srcOrd="1" destOrd="0" presId="urn:microsoft.com/office/officeart/2018/2/layout/IconVerticalSolidList"/>
    <dgm:cxn modelId="{DC145041-0A59-4FE6-B8FA-6682B35DEDD9}" type="presParOf" srcId="{A0BB7731-37A2-4BC5-9EE4-37366BD96E56}" destId="{2AE3F777-1C89-4575-A12C-549763E310D8}" srcOrd="2" destOrd="0" presId="urn:microsoft.com/office/officeart/2018/2/layout/IconVerticalSolidList"/>
    <dgm:cxn modelId="{A76A059A-08D2-40E5-B17B-4898D57620C2}" type="presParOf" srcId="{A0BB7731-37A2-4BC5-9EE4-37366BD96E56}" destId="{DFAE9688-DD2D-4D97-9B68-8920CADF0D83}" srcOrd="3" destOrd="0" presId="urn:microsoft.com/office/officeart/2018/2/layout/IconVerticalSolidList"/>
    <dgm:cxn modelId="{EF8BECB5-6E07-4255-ACF9-33AEED11336F}" type="presParOf" srcId="{0E76FC92-272B-456E-A150-752709BF71F6}" destId="{5FF4F003-F508-48E4-9225-308AA7F53AFA}" srcOrd="1" destOrd="0" presId="urn:microsoft.com/office/officeart/2018/2/layout/IconVerticalSolidList"/>
    <dgm:cxn modelId="{B6CA4822-E26F-4108-832E-56EC91ACB4E1}" type="presParOf" srcId="{0E76FC92-272B-456E-A150-752709BF71F6}" destId="{A0111044-42BC-42F3-80F7-9A645FF8B4E2}" srcOrd="2" destOrd="0" presId="urn:microsoft.com/office/officeart/2018/2/layout/IconVerticalSolidList"/>
    <dgm:cxn modelId="{FC6794BB-6114-4823-8C83-B18E36CFC78C}" type="presParOf" srcId="{A0111044-42BC-42F3-80F7-9A645FF8B4E2}" destId="{DF26F03F-3D35-43BC-994D-777EC50D9633}" srcOrd="0" destOrd="0" presId="urn:microsoft.com/office/officeart/2018/2/layout/IconVerticalSolidList"/>
    <dgm:cxn modelId="{34B36106-CC68-408E-B509-54F76B27BCED}" type="presParOf" srcId="{A0111044-42BC-42F3-80F7-9A645FF8B4E2}" destId="{52C359CC-8272-4D30-9510-F0AD083CB428}" srcOrd="1" destOrd="0" presId="urn:microsoft.com/office/officeart/2018/2/layout/IconVerticalSolidList"/>
    <dgm:cxn modelId="{C21B377B-B86B-42CB-8829-32F3B83FA17D}" type="presParOf" srcId="{A0111044-42BC-42F3-80F7-9A645FF8B4E2}" destId="{5E1310DC-B5B9-48A6-964F-ECF850620D6C}" srcOrd="2" destOrd="0" presId="urn:microsoft.com/office/officeart/2018/2/layout/IconVerticalSolidList"/>
    <dgm:cxn modelId="{24E45BEF-3ABE-43E6-9C87-1C1272517BB5}" type="presParOf" srcId="{A0111044-42BC-42F3-80F7-9A645FF8B4E2}" destId="{0C4A8C65-1D84-49A5-971B-D173EBE6C454}" srcOrd="3" destOrd="0" presId="urn:microsoft.com/office/officeart/2018/2/layout/IconVerticalSolidList"/>
    <dgm:cxn modelId="{3D6747A4-B94F-4579-8492-400582231723}" type="presParOf" srcId="{0E76FC92-272B-456E-A150-752709BF71F6}" destId="{B4B70CA6-619A-4CB6-B80A-D5086D94A981}" srcOrd="3" destOrd="0" presId="urn:microsoft.com/office/officeart/2018/2/layout/IconVerticalSolidList"/>
    <dgm:cxn modelId="{25228520-17C0-4A45-96A3-1954633F98A9}" type="presParOf" srcId="{0E76FC92-272B-456E-A150-752709BF71F6}" destId="{8841D2C7-70C0-4654-9246-8978B6F9EE5A}" srcOrd="4" destOrd="0" presId="urn:microsoft.com/office/officeart/2018/2/layout/IconVerticalSolidList"/>
    <dgm:cxn modelId="{87FCCE1D-C797-42C4-9619-C7D08B80369D}" type="presParOf" srcId="{8841D2C7-70C0-4654-9246-8978B6F9EE5A}" destId="{F202016D-4505-46DA-B04D-02FAA302EBB7}" srcOrd="0" destOrd="0" presId="urn:microsoft.com/office/officeart/2018/2/layout/IconVerticalSolidList"/>
    <dgm:cxn modelId="{292DC898-2644-4574-86E1-60BB09C4D794}" type="presParOf" srcId="{8841D2C7-70C0-4654-9246-8978B6F9EE5A}" destId="{FD55AB1A-9673-4914-9061-B2235BB593EA}" srcOrd="1" destOrd="0" presId="urn:microsoft.com/office/officeart/2018/2/layout/IconVerticalSolidList"/>
    <dgm:cxn modelId="{4457A9BE-9196-4BCA-AFBE-A0E54CD5F7D5}" type="presParOf" srcId="{8841D2C7-70C0-4654-9246-8978B6F9EE5A}" destId="{0A39B9C4-31BB-4E41-B563-0B8EB87407C3}" srcOrd="2" destOrd="0" presId="urn:microsoft.com/office/officeart/2018/2/layout/IconVerticalSolidList"/>
    <dgm:cxn modelId="{FA144139-01AB-4824-82CF-8BB2D61B6A8F}" type="presParOf" srcId="{8841D2C7-70C0-4654-9246-8978B6F9EE5A}" destId="{985B4288-A353-44B1-8371-4DD1EB8B0A30}" srcOrd="3" destOrd="0" presId="urn:microsoft.com/office/officeart/2018/2/layout/IconVerticalSolidList"/>
    <dgm:cxn modelId="{99077FFF-9FA8-4BFB-B893-5D0D289322C7}" type="presParOf" srcId="{0E76FC92-272B-456E-A150-752709BF71F6}" destId="{4A6B7E20-B59D-42C7-B445-0208DB1126A1}" srcOrd="5" destOrd="0" presId="urn:microsoft.com/office/officeart/2018/2/layout/IconVerticalSolidList"/>
    <dgm:cxn modelId="{9FE2188D-CC7C-40A9-8DB7-16D255874C6F}" type="presParOf" srcId="{0E76FC92-272B-456E-A150-752709BF71F6}" destId="{D41C45C1-BF5E-42FD-949F-70BF2FD71022}" srcOrd="6" destOrd="0" presId="urn:microsoft.com/office/officeart/2018/2/layout/IconVerticalSolidList"/>
    <dgm:cxn modelId="{7613F85A-E6DF-41F5-A39F-BA90097CFF80}" type="presParOf" srcId="{D41C45C1-BF5E-42FD-949F-70BF2FD71022}" destId="{92EFFD20-A8C4-4E14-B9A9-42C4F994ADB8}" srcOrd="0" destOrd="0" presId="urn:microsoft.com/office/officeart/2018/2/layout/IconVerticalSolidList"/>
    <dgm:cxn modelId="{80E08DB4-9EEC-494F-8F9D-4C36D9A72F73}" type="presParOf" srcId="{D41C45C1-BF5E-42FD-949F-70BF2FD71022}" destId="{8F144964-BB52-4C03-B06D-50EEB3BCAA41}" srcOrd="1" destOrd="0" presId="urn:microsoft.com/office/officeart/2018/2/layout/IconVerticalSolidList"/>
    <dgm:cxn modelId="{1E0DFDF9-290A-4A64-96AC-711D145570BA}" type="presParOf" srcId="{D41C45C1-BF5E-42FD-949F-70BF2FD71022}" destId="{C58AA58B-ADE2-4824-B1EE-14D73EA6FE48}" srcOrd="2" destOrd="0" presId="urn:microsoft.com/office/officeart/2018/2/layout/IconVerticalSolidList"/>
    <dgm:cxn modelId="{5E4F7278-535D-48B9-8544-A40ACA2CCDF9}" type="presParOf" srcId="{D41C45C1-BF5E-42FD-949F-70BF2FD71022}" destId="{90F9A092-F758-4D13-BF4E-18891D134F9B}" srcOrd="3" destOrd="0" presId="urn:microsoft.com/office/officeart/2018/2/layout/IconVerticalSolidList"/>
    <dgm:cxn modelId="{703E3727-9C3A-4741-BA6E-0AD8D39F1B5D}" type="presParOf" srcId="{0E76FC92-272B-456E-A150-752709BF71F6}" destId="{5C9A3938-CA1A-474A-AA33-FD1D55FC1B66}" srcOrd="7" destOrd="0" presId="urn:microsoft.com/office/officeart/2018/2/layout/IconVerticalSolidList"/>
    <dgm:cxn modelId="{634513B9-95EA-4519-B8A4-ADCEEF10738C}" type="presParOf" srcId="{0E76FC92-272B-456E-A150-752709BF71F6}" destId="{71B91EF9-3533-498F-8D1F-04A33228FB35}" srcOrd="8" destOrd="0" presId="urn:microsoft.com/office/officeart/2018/2/layout/IconVerticalSolidList"/>
    <dgm:cxn modelId="{824D9E76-0963-43DC-A86A-36952037240E}" type="presParOf" srcId="{71B91EF9-3533-498F-8D1F-04A33228FB35}" destId="{82C08725-90EC-413C-94DA-35FCCDE8644F}" srcOrd="0" destOrd="0" presId="urn:microsoft.com/office/officeart/2018/2/layout/IconVerticalSolidList"/>
    <dgm:cxn modelId="{68B24402-A748-453A-948E-94755C3774E6}" type="presParOf" srcId="{71B91EF9-3533-498F-8D1F-04A33228FB35}" destId="{FF0A2AF5-9578-4935-B7E5-05248C3414C4}" srcOrd="1" destOrd="0" presId="urn:microsoft.com/office/officeart/2018/2/layout/IconVerticalSolidList"/>
    <dgm:cxn modelId="{E27F2DA2-FDB0-424B-B221-0C441120BEE7}" type="presParOf" srcId="{71B91EF9-3533-498F-8D1F-04A33228FB35}" destId="{AC8E547F-DFA5-41D9-BEC6-7DA54EB1995F}" srcOrd="2" destOrd="0" presId="urn:microsoft.com/office/officeart/2018/2/layout/IconVerticalSolidList"/>
    <dgm:cxn modelId="{07DB202E-7BFB-4FB8-A1CD-504F435F4F07}" type="presParOf" srcId="{71B91EF9-3533-498F-8D1F-04A33228FB35}" destId="{F0CE47E5-72FD-4BDE-814C-06DA3CC0A6D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29F2D5-7023-447E-9D94-388BD3755B65}" type="doc">
      <dgm:prSet loTypeId="urn:microsoft.com/office/officeart/2005/8/layout/vList5" loCatId="list" qsTypeId="urn:microsoft.com/office/officeart/2005/8/quickstyle/simple2" qsCatId="simple" csTypeId="urn:microsoft.com/office/officeart/2005/8/colors/accent2_2" csCatId="accent2" phldr="1"/>
      <dgm:spPr/>
      <dgm:t>
        <a:bodyPr/>
        <a:lstStyle/>
        <a:p>
          <a:endParaRPr lang="en-US"/>
        </a:p>
      </dgm:t>
    </dgm:pt>
    <dgm:pt modelId="{67E70865-862B-4603-A669-7C3EC83A1B0A}">
      <dgm:prSet/>
      <dgm:spPr/>
      <dgm:t>
        <a:bodyPr/>
        <a:lstStyle/>
        <a:p>
          <a:r>
            <a:rPr lang="en-US" noProof="0"/>
            <a:t>🪴</a:t>
          </a:r>
          <a:r>
            <a:rPr lang="en-US" b="1" noProof="0"/>
            <a:t>Decision Tree</a:t>
          </a:r>
          <a:endParaRPr lang="en-US" noProof="0"/>
        </a:p>
      </dgm:t>
    </dgm:pt>
    <dgm:pt modelId="{F65FC114-124A-4ADE-9341-E050D697C156}" type="parTrans" cxnId="{A540E247-1000-4A7D-BB02-F66C948824D3}">
      <dgm:prSet/>
      <dgm:spPr/>
      <dgm:t>
        <a:bodyPr/>
        <a:lstStyle/>
        <a:p>
          <a:endParaRPr lang="en-US"/>
        </a:p>
      </dgm:t>
    </dgm:pt>
    <dgm:pt modelId="{497E2E65-17B5-43C6-A2E2-F68ED68E7250}" type="sibTrans" cxnId="{A540E247-1000-4A7D-BB02-F66C948824D3}">
      <dgm:prSet/>
      <dgm:spPr/>
      <dgm:t>
        <a:bodyPr/>
        <a:lstStyle/>
        <a:p>
          <a:endParaRPr lang="en-US"/>
        </a:p>
      </dgm:t>
    </dgm:pt>
    <dgm:pt modelId="{6439C1F6-EB9E-4B31-8925-CE61E78EB445}">
      <dgm:prSet/>
      <dgm:spPr/>
      <dgm:t>
        <a:bodyPr/>
        <a:lstStyle/>
        <a:p>
          <a:r>
            <a:rPr lang="en-US" noProof="0"/>
            <a:t>Started with a basic Decision Tree without hyperparameter tuning.</a:t>
          </a:r>
        </a:p>
      </dgm:t>
    </dgm:pt>
    <dgm:pt modelId="{6EEE4506-CDB2-4E51-85E3-0675B41DDB9F}" type="parTrans" cxnId="{35180AE7-A6B5-4A23-B528-76F452E95826}">
      <dgm:prSet/>
      <dgm:spPr/>
      <dgm:t>
        <a:bodyPr/>
        <a:lstStyle/>
        <a:p>
          <a:endParaRPr lang="en-US"/>
        </a:p>
      </dgm:t>
    </dgm:pt>
    <dgm:pt modelId="{B770F4C0-47BA-406C-8ED6-988AB9BE1D61}" type="sibTrans" cxnId="{35180AE7-A6B5-4A23-B528-76F452E95826}">
      <dgm:prSet/>
      <dgm:spPr/>
      <dgm:t>
        <a:bodyPr/>
        <a:lstStyle/>
        <a:p>
          <a:endParaRPr lang="en-US"/>
        </a:p>
      </dgm:t>
    </dgm:pt>
    <dgm:pt modelId="{F889523A-0384-415F-8A66-60984351CC85}">
      <dgm:prSet/>
      <dgm:spPr/>
      <dgm:t>
        <a:bodyPr/>
        <a:lstStyle/>
        <a:p>
          <a:r>
            <a:rPr lang="en-US" noProof="0"/>
            <a:t>A decent baseline, but the recall was slightly too low for our use case.</a:t>
          </a:r>
        </a:p>
      </dgm:t>
    </dgm:pt>
    <dgm:pt modelId="{AB073A3E-9D05-4B3B-8FE9-649057954BEE}" type="parTrans" cxnId="{D744B664-2815-451A-88F7-976E7AFAF7BA}">
      <dgm:prSet/>
      <dgm:spPr/>
      <dgm:t>
        <a:bodyPr/>
        <a:lstStyle/>
        <a:p>
          <a:endParaRPr lang="en-US"/>
        </a:p>
      </dgm:t>
    </dgm:pt>
    <dgm:pt modelId="{6962AE8E-60AE-4075-A2F0-1B1A38E932BA}" type="sibTrans" cxnId="{D744B664-2815-451A-88F7-976E7AFAF7BA}">
      <dgm:prSet/>
      <dgm:spPr/>
      <dgm:t>
        <a:bodyPr/>
        <a:lstStyle/>
        <a:p>
          <a:endParaRPr lang="en-US"/>
        </a:p>
      </dgm:t>
    </dgm:pt>
    <dgm:pt modelId="{1F15902B-2979-4115-B87C-AC019628AFD2}">
      <dgm:prSet/>
      <dgm:spPr/>
      <dgm:t>
        <a:bodyPr/>
        <a:lstStyle/>
        <a:p>
          <a:r>
            <a:rPr lang="en-US" noProof="0"/>
            <a:t>Oversampling didn’t improve the results significantly.</a:t>
          </a:r>
        </a:p>
      </dgm:t>
    </dgm:pt>
    <dgm:pt modelId="{7FC8C064-FA85-4E28-9A96-F44E618D722E}" type="parTrans" cxnId="{4CD862A6-517C-4CFC-ABDF-F48D8E79D9B5}">
      <dgm:prSet/>
      <dgm:spPr/>
      <dgm:t>
        <a:bodyPr/>
        <a:lstStyle/>
        <a:p>
          <a:endParaRPr lang="en-US"/>
        </a:p>
      </dgm:t>
    </dgm:pt>
    <dgm:pt modelId="{7DDA5B40-D793-49A3-AFE3-1C8C198EECCA}" type="sibTrans" cxnId="{4CD862A6-517C-4CFC-ABDF-F48D8E79D9B5}">
      <dgm:prSet/>
      <dgm:spPr/>
      <dgm:t>
        <a:bodyPr/>
        <a:lstStyle/>
        <a:p>
          <a:endParaRPr lang="en-US"/>
        </a:p>
      </dgm:t>
    </dgm:pt>
    <dgm:pt modelId="{26850A65-1A3E-40DD-BC59-57E634B9C36E}">
      <dgm:prSet/>
      <dgm:spPr/>
      <dgm:t>
        <a:bodyPr/>
        <a:lstStyle/>
        <a:p>
          <a:endParaRPr lang="en-US" noProof="0"/>
        </a:p>
      </dgm:t>
    </dgm:pt>
    <dgm:pt modelId="{C8D500AF-18A9-49CE-A307-104B8B4B5FCF}" type="parTrans" cxnId="{7FD64859-735A-4863-BCB7-52F2FE2AB635}">
      <dgm:prSet/>
      <dgm:spPr/>
      <dgm:t>
        <a:bodyPr/>
        <a:lstStyle/>
        <a:p>
          <a:endParaRPr lang="en-US"/>
        </a:p>
      </dgm:t>
    </dgm:pt>
    <dgm:pt modelId="{D6E388CD-E361-4BB3-BDF1-95CC7EA085AB}" type="sibTrans" cxnId="{7FD64859-735A-4863-BCB7-52F2FE2AB635}">
      <dgm:prSet/>
      <dgm:spPr/>
      <dgm:t>
        <a:bodyPr/>
        <a:lstStyle/>
        <a:p>
          <a:endParaRPr lang="en-US"/>
        </a:p>
      </dgm:t>
    </dgm:pt>
    <dgm:pt modelId="{34BA618C-CF37-4F50-B327-9CC558E27B4C}">
      <dgm:prSet/>
      <dgm:spPr/>
      <dgm:t>
        <a:bodyPr/>
        <a:lstStyle/>
        <a:p>
          <a:r>
            <a:rPr lang="en-US" noProof="0"/>
            <a:t>→ Conclusion: fast and simple model, but not powerful enough.</a:t>
          </a:r>
        </a:p>
      </dgm:t>
    </dgm:pt>
    <dgm:pt modelId="{BFC2779D-7210-406D-9DB8-51DC5394AB7A}" type="parTrans" cxnId="{8245689D-D69A-48F1-8644-CD57A028EF1E}">
      <dgm:prSet/>
      <dgm:spPr/>
      <dgm:t>
        <a:bodyPr/>
        <a:lstStyle/>
        <a:p>
          <a:endParaRPr lang="en-GB"/>
        </a:p>
      </dgm:t>
    </dgm:pt>
    <dgm:pt modelId="{4C03B4E8-C889-46AD-8D75-DCAF0FF0CF3B}" type="sibTrans" cxnId="{8245689D-D69A-48F1-8644-CD57A028EF1E}">
      <dgm:prSet/>
      <dgm:spPr/>
      <dgm:t>
        <a:bodyPr/>
        <a:lstStyle/>
        <a:p>
          <a:endParaRPr lang="en-GB"/>
        </a:p>
      </dgm:t>
    </dgm:pt>
    <dgm:pt modelId="{CC1DC12F-E3F5-452A-9231-A19CE6B2B22E}" type="pres">
      <dgm:prSet presAssocID="{9429F2D5-7023-447E-9D94-388BD3755B65}" presName="Name0" presStyleCnt="0">
        <dgm:presLayoutVars>
          <dgm:dir/>
          <dgm:animLvl val="lvl"/>
          <dgm:resizeHandles val="exact"/>
        </dgm:presLayoutVars>
      </dgm:prSet>
      <dgm:spPr/>
    </dgm:pt>
    <dgm:pt modelId="{15231274-1B57-43DF-8860-661F688CE270}" type="pres">
      <dgm:prSet presAssocID="{67E70865-862B-4603-A669-7C3EC83A1B0A}" presName="linNode" presStyleCnt="0"/>
      <dgm:spPr/>
    </dgm:pt>
    <dgm:pt modelId="{E29243DF-A7B8-412F-A045-5A4ED73D351E}" type="pres">
      <dgm:prSet presAssocID="{67E70865-862B-4603-A669-7C3EC83A1B0A}" presName="parentText" presStyleLbl="node1" presStyleIdx="0" presStyleCnt="1">
        <dgm:presLayoutVars>
          <dgm:chMax val="1"/>
          <dgm:bulletEnabled val="1"/>
        </dgm:presLayoutVars>
      </dgm:prSet>
      <dgm:spPr/>
    </dgm:pt>
    <dgm:pt modelId="{3A03824F-FB51-41F1-B197-0A87EA20F80D}" type="pres">
      <dgm:prSet presAssocID="{67E70865-862B-4603-A669-7C3EC83A1B0A}" presName="descendantText" presStyleLbl="alignAccFollowNode1" presStyleIdx="0" presStyleCnt="1">
        <dgm:presLayoutVars>
          <dgm:bulletEnabled val="1"/>
        </dgm:presLayoutVars>
      </dgm:prSet>
      <dgm:spPr/>
    </dgm:pt>
  </dgm:ptLst>
  <dgm:cxnLst>
    <dgm:cxn modelId="{E80BA22B-89C2-45A5-9334-0E9708C817EA}" type="presOf" srcId="{34BA618C-CF37-4F50-B327-9CC558E27B4C}" destId="{3A03824F-FB51-41F1-B197-0A87EA20F80D}" srcOrd="0" destOrd="4" presId="urn:microsoft.com/office/officeart/2005/8/layout/vList5"/>
    <dgm:cxn modelId="{44CF2F2C-CB77-4ABD-863C-054C4B6BC842}" type="presOf" srcId="{6439C1F6-EB9E-4B31-8925-CE61E78EB445}" destId="{3A03824F-FB51-41F1-B197-0A87EA20F80D}" srcOrd="0" destOrd="0" presId="urn:microsoft.com/office/officeart/2005/8/layout/vList5"/>
    <dgm:cxn modelId="{D744B664-2815-451A-88F7-976E7AFAF7BA}" srcId="{67E70865-862B-4603-A669-7C3EC83A1B0A}" destId="{F889523A-0384-415F-8A66-60984351CC85}" srcOrd="1" destOrd="0" parTransId="{AB073A3E-9D05-4B3B-8FE9-649057954BEE}" sibTransId="{6962AE8E-60AE-4075-A2F0-1B1A38E932BA}"/>
    <dgm:cxn modelId="{A540E247-1000-4A7D-BB02-F66C948824D3}" srcId="{9429F2D5-7023-447E-9D94-388BD3755B65}" destId="{67E70865-862B-4603-A669-7C3EC83A1B0A}" srcOrd="0" destOrd="0" parTransId="{F65FC114-124A-4ADE-9341-E050D697C156}" sibTransId="{497E2E65-17B5-43C6-A2E2-F68ED68E7250}"/>
    <dgm:cxn modelId="{7FD64859-735A-4863-BCB7-52F2FE2AB635}" srcId="{67E70865-862B-4603-A669-7C3EC83A1B0A}" destId="{26850A65-1A3E-40DD-BC59-57E634B9C36E}" srcOrd="3" destOrd="0" parTransId="{C8D500AF-18A9-49CE-A307-104B8B4B5FCF}" sibTransId="{D6E388CD-E361-4BB3-BDF1-95CC7EA085AB}"/>
    <dgm:cxn modelId="{8245689D-D69A-48F1-8644-CD57A028EF1E}" srcId="{67E70865-862B-4603-A669-7C3EC83A1B0A}" destId="{34BA618C-CF37-4F50-B327-9CC558E27B4C}" srcOrd="4" destOrd="0" parTransId="{BFC2779D-7210-406D-9DB8-51DC5394AB7A}" sibTransId="{4C03B4E8-C889-46AD-8D75-DCAF0FF0CF3B}"/>
    <dgm:cxn modelId="{4CD862A6-517C-4CFC-ABDF-F48D8E79D9B5}" srcId="{67E70865-862B-4603-A669-7C3EC83A1B0A}" destId="{1F15902B-2979-4115-B87C-AC019628AFD2}" srcOrd="2" destOrd="0" parTransId="{7FC8C064-FA85-4E28-9A96-F44E618D722E}" sibTransId="{7DDA5B40-D793-49A3-AFE3-1C8C198EECCA}"/>
    <dgm:cxn modelId="{398538B0-B175-4744-A8A8-8E6385521425}" type="presOf" srcId="{67E70865-862B-4603-A669-7C3EC83A1B0A}" destId="{E29243DF-A7B8-412F-A045-5A4ED73D351E}" srcOrd="0" destOrd="0" presId="urn:microsoft.com/office/officeart/2005/8/layout/vList5"/>
    <dgm:cxn modelId="{E14FCCC5-9085-4DE6-927B-9A1D8BB804E4}" type="presOf" srcId="{26850A65-1A3E-40DD-BC59-57E634B9C36E}" destId="{3A03824F-FB51-41F1-B197-0A87EA20F80D}" srcOrd="0" destOrd="3" presId="urn:microsoft.com/office/officeart/2005/8/layout/vList5"/>
    <dgm:cxn modelId="{10BF19CA-2ABC-4F4E-99DF-C0D98AD92AA5}" type="presOf" srcId="{9429F2D5-7023-447E-9D94-388BD3755B65}" destId="{CC1DC12F-E3F5-452A-9231-A19CE6B2B22E}" srcOrd="0" destOrd="0" presId="urn:microsoft.com/office/officeart/2005/8/layout/vList5"/>
    <dgm:cxn modelId="{6F02C1E3-A53E-49DE-9012-47614FA2BB15}" type="presOf" srcId="{1F15902B-2979-4115-B87C-AC019628AFD2}" destId="{3A03824F-FB51-41F1-B197-0A87EA20F80D}" srcOrd="0" destOrd="2" presId="urn:microsoft.com/office/officeart/2005/8/layout/vList5"/>
    <dgm:cxn modelId="{35180AE7-A6B5-4A23-B528-76F452E95826}" srcId="{67E70865-862B-4603-A669-7C3EC83A1B0A}" destId="{6439C1F6-EB9E-4B31-8925-CE61E78EB445}" srcOrd="0" destOrd="0" parTransId="{6EEE4506-CDB2-4E51-85E3-0675B41DDB9F}" sibTransId="{B770F4C0-47BA-406C-8ED6-988AB9BE1D61}"/>
    <dgm:cxn modelId="{611AA4E9-DC65-416F-A3FD-EE0027EDBD3A}" type="presOf" srcId="{F889523A-0384-415F-8A66-60984351CC85}" destId="{3A03824F-FB51-41F1-B197-0A87EA20F80D}" srcOrd="0" destOrd="1" presId="urn:microsoft.com/office/officeart/2005/8/layout/vList5"/>
    <dgm:cxn modelId="{22AAE3E4-D195-4EEE-B13A-B36412DB9D17}" type="presParOf" srcId="{CC1DC12F-E3F5-452A-9231-A19CE6B2B22E}" destId="{15231274-1B57-43DF-8860-661F688CE270}" srcOrd="0" destOrd="0" presId="urn:microsoft.com/office/officeart/2005/8/layout/vList5"/>
    <dgm:cxn modelId="{DB94F671-C06B-49D1-8DDB-39CF3B44FCE0}" type="presParOf" srcId="{15231274-1B57-43DF-8860-661F688CE270}" destId="{E29243DF-A7B8-412F-A045-5A4ED73D351E}" srcOrd="0" destOrd="0" presId="urn:microsoft.com/office/officeart/2005/8/layout/vList5"/>
    <dgm:cxn modelId="{C1C851FB-42FF-4C6F-8228-EB15FB301C07}" type="presParOf" srcId="{15231274-1B57-43DF-8860-661F688CE270}" destId="{3A03824F-FB51-41F1-B197-0A87EA20F80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429F2D5-7023-447E-9D94-388BD3755B65}" type="doc">
      <dgm:prSet loTypeId="urn:microsoft.com/office/officeart/2005/8/layout/vList5" loCatId="list" qsTypeId="urn:microsoft.com/office/officeart/2005/8/quickstyle/simple2" qsCatId="simple" csTypeId="urn:microsoft.com/office/officeart/2005/8/colors/accent2_2" csCatId="accent2" phldr="1"/>
      <dgm:spPr/>
      <dgm:t>
        <a:bodyPr/>
        <a:lstStyle/>
        <a:p>
          <a:endParaRPr lang="en-US"/>
        </a:p>
      </dgm:t>
    </dgm:pt>
    <dgm:pt modelId="{67E70865-862B-4603-A669-7C3EC83A1B0A}">
      <dgm:prSet/>
      <dgm:spPr/>
      <dgm:t>
        <a:bodyPr/>
        <a:lstStyle/>
        <a:p>
          <a:r>
            <a:rPr lang="en-US" b="1" noProof="0"/>
            <a:t>🌲 Random Forest</a:t>
          </a:r>
          <a:endParaRPr lang="en-US" noProof="0"/>
        </a:p>
      </dgm:t>
    </dgm:pt>
    <dgm:pt modelId="{F65FC114-124A-4ADE-9341-E050D697C156}" type="parTrans" cxnId="{A540E247-1000-4A7D-BB02-F66C948824D3}">
      <dgm:prSet/>
      <dgm:spPr/>
      <dgm:t>
        <a:bodyPr/>
        <a:lstStyle/>
        <a:p>
          <a:endParaRPr lang="en-US"/>
        </a:p>
      </dgm:t>
    </dgm:pt>
    <dgm:pt modelId="{497E2E65-17B5-43C6-A2E2-F68ED68E7250}" type="sibTrans" cxnId="{A540E247-1000-4A7D-BB02-F66C948824D3}">
      <dgm:prSet/>
      <dgm:spPr/>
      <dgm:t>
        <a:bodyPr/>
        <a:lstStyle/>
        <a:p>
          <a:endParaRPr lang="en-US"/>
        </a:p>
      </dgm:t>
    </dgm:pt>
    <dgm:pt modelId="{BAB03FFF-8368-42B2-AA04-2EFD3FE0DD67}">
      <dgm:prSet/>
      <dgm:spPr/>
      <dgm:t>
        <a:bodyPr/>
        <a:lstStyle/>
        <a:p>
          <a:r>
            <a:rPr lang="en-US" noProof="0"/>
            <a:t>We applied </a:t>
          </a:r>
          <a:r>
            <a:rPr lang="en-US" noProof="0" err="1"/>
            <a:t>GridSearch</a:t>
          </a:r>
          <a:r>
            <a:rPr lang="en-US" noProof="0"/>
            <a:t> on:</a:t>
          </a:r>
        </a:p>
      </dgm:t>
    </dgm:pt>
    <dgm:pt modelId="{B983A6CA-CF69-463B-BAAA-55B4CA7F4C13}" type="parTrans" cxnId="{7FFD08C8-17CF-486E-B06A-24DE195BFA75}">
      <dgm:prSet/>
      <dgm:spPr/>
      <dgm:t>
        <a:bodyPr/>
        <a:lstStyle/>
        <a:p>
          <a:endParaRPr lang="en-GB"/>
        </a:p>
      </dgm:t>
    </dgm:pt>
    <dgm:pt modelId="{BDBCEEF8-B8CA-466B-8164-275EE4AAB916}" type="sibTrans" cxnId="{7FFD08C8-17CF-486E-B06A-24DE195BFA75}">
      <dgm:prSet/>
      <dgm:spPr/>
      <dgm:t>
        <a:bodyPr/>
        <a:lstStyle/>
        <a:p>
          <a:endParaRPr lang="en-GB"/>
        </a:p>
      </dgm:t>
    </dgm:pt>
    <dgm:pt modelId="{36ADE469-045B-45F1-BA3B-030FA955E38B}">
      <dgm:prSet/>
      <dgm:spPr/>
      <dgm:t>
        <a:bodyPr/>
        <a:lstStyle/>
        <a:p>
          <a:r>
            <a:rPr lang="en-US" noProof="0" err="1"/>
            <a:t>n_estimators</a:t>
          </a:r>
          <a:r>
            <a:rPr lang="en-US" noProof="0"/>
            <a:t> = [50, 100]</a:t>
          </a:r>
        </a:p>
      </dgm:t>
    </dgm:pt>
    <dgm:pt modelId="{AF8CB247-49AF-44F4-90A9-5760DD75ABDB}" type="parTrans" cxnId="{34ED2B3A-3DA0-4F75-840F-B6848F2A27CE}">
      <dgm:prSet/>
      <dgm:spPr/>
      <dgm:t>
        <a:bodyPr/>
        <a:lstStyle/>
        <a:p>
          <a:endParaRPr lang="en-GB"/>
        </a:p>
      </dgm:t>
    </dgm:pt>
    <dgm:pt modelId="{711AE185-B9E0-4DE9-BBA7-B079C7373080}" type="sibTrans" cxnId="{34ED2B3A-3DA0-4F75-840F-B6848F2A27CE}">
      <dgm:prSet/>
      <dgm:spPr/>
      <dgm:t>
        <a:bodyPr/>
        <a:lstStyle/>
        <a:p>
          <a:endParaRPr lang="en-GB"/>
        </a:p>
      </dgm:t>
    </dgm:pt>
    <dgm:pt modelId="{1EA962B2-AFEC-464F-9DEA-1604E663CF6F}">
      <dgm:prSet/>
      <dgm:spPr/>
      <dgm:t>
        <a:bodyPr/>
        <a:lstStyle/>
        <a:p>
          <a:r>
            <a:rPr lang="en-US" noProof="0" err="1"/>
            <a:t>max_depth</a:t>
          </a:r>
          <a:r>
            <a:rPr lang="en-US" noProof="0"/>
            <a:t> = [3, 10]</a:t>
          </a:r>
        </a:p>
      </dgm:t>
    </dgm:pt>
    <dgm:pt modelId="{3D557652-2236-410D-9AB9-A2632083017A}" type="parTrans" cxnId="{DDE7248A-8D13-4541-9049-653267B89CAA}">
      <dgm:prSet/>
      <dgm:spPr/>
      <dgm:t>
        <a:bodyPr/>
        <a:lstStyle/>
        <a:p>
          <a:endParaRPr lang="en-GB"/>
        </a:p>
      </dgm:t>
    </dgm:pt>
    <dgm:pt modelId="{A867E1BA-E727-4525-96E0-55061F672486}" type="sibTrans" cxnId="{DDE7248A-8D13-4541-9049-653267B89CAA}">
      <dgm:prSet/>
      <dgm:spPr/>
      <dgm:t>
        <a:bodyPr/>
        <a:lstStyle/>
        <a:p>
          <a:endParaRPr lang="en-GB"/>
        </a:p>
      </dgm:t>
    </dgm:pt>
    <dgm:pt modelId="{FCFCABED-3A91-485B-BF82-B8498C2B4498}">
      <dgm:prSet/>
      <dgm:spPr/>
      <dgm:t>
        <a:bodyPr/>
        <a:lstStyle/>
        <a:p>
          <a:r>
            <a:rPr lang="en-US" noProof="0"/>
            <a:t>After hyperparameter tuning and threshold adjustment:</a:t>
          </a:r>
        </a:p>
      </dgm:t>
    </dgm:pt>
    <dgm:pt modelId="{395282E6-D317-4781-98CE-0EC628A875C0}" type="parTrans" cxnId="{65EB0687-E506-4479-971F-DABAEDA1CD99}">
      <dgm:prSet/>
      <dgm:spPr/>
      <dgm:t>
        <a:bodyPr/>
        <a:lstStyle/>
        <a:p>
          <a:endParaRPr lang="en-GB"/>
        </a:p>
      </dgm:t>
    </dgm:pt>
    <dgm:pt modelId="{1EE9CDE3-2AEA-44AF-BEE4-740A6B8887C1}" type="sibTrans" cxnId="{65EB0687-E506-4479-971F-DABAEDA1CD99}">
      <dgm:prSet/>
      <dgm:spPr/>
      <dgm:t>
        <a:bodyPr/>
        <a:lstStyle/>
        <a:p>
          <a:endParaRPr lang="en-GB"/>
        </a:p>
      </dgm:t>
    </dgm:pt>
    <dgm:pt modelId="{6E6D7769-354B-4118-9B7C-B188B52CF52A}">
      <dgm:prSet/>
      <dgm:spPr/>
      <dgm:t>
        <a:bodyPr/>
        <a:lstStyle/>
        <a:p>
          <a:r>
            <a:rPr lang="en-US" noProof="0"/>
            <a:t>Recall = 78 %%</a:t>
          </a:r>
        </a:p>
      </dgm:t>
    </dgm:pt>
    <dgm:pt modelId="{31A7AD7A-B253-4278-BD3D-1ABD31EC711E}" type="parTrans" cxnId="{3CF4EAB4-80CA-4C76-A499-39165CF31B57}">
      <dgm:prSet/>
      <dgm:spPr/>
      <dgm:t>
        <a:bodyPr/>
        <a:lstStyle/>
        <a:p>
          <a:endParaRPr lang="en-GB"/>
        </a:p>
      </dgm:t>
    </dgm:pt>
    <dgm:pt modelId="{9C3C3F4A-D8D1-4257-9F61-3E86590AC1ED}" type="sibTrans" cxnId="{3CF4EAB4-80CA-4C76-A499-39165CF31B57}">
      <dgm:prSet/>
      <dgm:spPr/>
      <dgm:t>
        <a:bodyPr/>
        <a:lstStyle/>
        <a:p>
          <a:endParaRPr lang="en-GB"/>
        </a:p>
      </dgm:t>
    </dgm:pt>
    <dgm:pt modelId="{410CAD3B-B6ED-459A-BA99-CED753FEF8DB}">
      <dgm:prSet/>
      <dgm:spPr/>
      <dgm:t>
        <a:bodyPr/>
        <a:lstStyle/>
        <a:p>
          <a:r>
            <a:rPr lang="en-US" noProof="0"/>
            <a:t>precision = 94%</a:t>
          </a:r>
        </a:p>
      </dgm:t>
    </dgm:pt>
    <dgm:pt modelId="{87619DCF-2BAF-48FF-919C-7CD09BE7391D}" type="parTrans" cxnId="{1DE2282C-3145-4B85-AC6E-2C37FEEC708B}">
      <dgm:prSet/>
      <dgm:spPr/>
      <dgm:t>
        <a:bodyPr/>
        <a:lstStyle/>
        <a:p>
          <a:endParaRPr lang="en-GB"/>
        </a:p>
      </dgm:t>
    </dgm:pt>
    <dgm:pt modelId="{8D7922CF-D1FC-471C-8DE5-AB30B44E5D6F}" type="sibTrans" cxnId="{1DE2282C-3145-4B85-AC6E-2C37FEEC708B}">
      <dgm:prSet/>
      <dgm:spPr/>
      <dgm:t>
        <a:bodyPr/>
        <a:lstStyle/>
        <a:p>
          <a:endParaRPr lang="en-GB"/>
        </a:p>
      </dgm:t>
    </dgm:pt>
    <dgm:pt modelId="{7BBB9759-384D-4804-AF1D-999FADFE2EA1}">
      <dgm:prSet/>
      <dgm:spPr/>
      <dgm:t>
        <a:bodyPr/>
        <a:lstStyle/>
        <a:p>
          <a:r>
            <a:rPr lang="en-US" noProof="0"/>
            <a:t>This model offered a strong balance between detecting fraud and avoiding false positives.</a:t>
          </a:r>
        </a:p>
      </dgm:t>
    </dgm:pt>
    <dgm:pt modelId="{68214F92-9334-45A7-BACA-E714878A6F21}" type="parTrans" cxnId="{CA66DA74-AF88-44C7-81DA-881D2C3E1210}">
      <dgm:prSet/>
      <dgm:spPr/>
      <dgm:t>
        <a:bodyPr/>
        <a:lstStyle/>
        <a:p>
          <a:endParaRPr lang="en-GB"/>
        </a:p>
      </dgm:t>
    </dgm:pt>
    <dgm:pt modelId="{42E36435-E3A1-4CA6-9FB6-373F59414C9B}" type="sibTrans" cxnId="{CA66DA74-AF88-44C7-81DA-881D2C3E1210}">
      <dgm:prSet/>
      <dgm:spPr/>
      <dgm:t>
        <a:bodyPr/>
        <a:lstStyle/>
        <a:p>
          <a:endParaRPr lang="en-GB"/>
        </a:p>
      </dgm:t>
    </dgm:pt>
    <dgm:pt modelId="{43F3C72A-788E-496E-852C-06DDB69B6F08}">
      <dgm:prSet/>
      <dgm:spPr/>
      <dgm:t>
        <a:bodyPr/>
        <a:lstStyle/>
        <a:p>
          <a:r>
            <a:rPr lang="en-US" noProof="0"/>
            <a:t>→ It became a solid reference model, though slightly below our 90% recall target.</a:t>
          </a:r>
        </a:p>
      </dgm:t>
    </dgm:pt>
    <dgm:pt modelId="{80F00852-1E26-4EB6-9877-D521E0CFDC50}" type="parTrans" cxnId="{F7D9C181-0D57-4314-B8F2-6BBC3EF6ECA7}">
      <dgm:prSet/>
      <dgm:spPr/>
      <dgm:t>
        <a:bodyPr/>
        <a:lstStyle/>
        <a:p>
          <a:endParaRPr lang="en-GB"/>
        </a:p>
      </dgm:t>
    </dgm:pt>
    <dgm:pt modelId="{7741C619-4FE5-41F8-802D-3CEB59F05E09}" type="sibTrans" cxnId="{F7D9C181-0D57-4314-B8F2-6BBC3EF6ECA7}">
      <dgm:prSet/>
      <dgm:spPr/>
      <dgm:t>
        <a:bodyPr/>
        <a:lstStyle/>
        <a:p>
          <a:endParaRPr lang="en-GB"/>
        </a:p>
      </dgm:t>
    </dgm:pt>
    <dgm:pt modelId="{18B505AA-6248-433A-A777-AAEBC2EFC2F1}">
      <dgm:prSet/>
      <dgm:spPr/>
      <dgm:t>
        <a:bodyPr/>
        <a:lstStyle/>
        <a:p>
          <a:endParaRPr lang="en-US" noProof="0"/>
        </a:p>
      </dgm:t>
    </dgm:pt>
    <dgm:pt modelId="{0BD86691-FD7D-4AD4-A957-4430E96E574D}" type="parTrans" cxnId="{7431FBDC-F65C-47CC-A89A-EBC3C6C805B3}">
      <dgm:prSet/>
      <dgm:spPr/>
      <dgm:t>
        <a:bodyPr/>
        <a:lstStyle/>
        <a:p>
          <a:endParaRPr lang="en-GB"/>
        </a:p>
      </dgm:t>
    </dgm:pt>
    <dgm:pt modelId="{AEB6BA7A-CDE5-4372-B486-C357F1BB32B0}" type="sibTrans" cxnId="{7431FBDC-F65C-47CC-A89A-EBC3C6C805B3}">
      <dgm:prSet/>
      <dgm:spPr/>
      <dgm:t>
        <a:bodyPr/>
        <a:lstStyle/>
        <a:p>
          <a:endParaRPr lang="en-GB"/>
        </a:p>
      </dgm:t>
    </dgm:pt>
    <dgm:pt modelId="{CC1DC12F-E3F5-452A-9231-A19CE6B2B22E}" type="pres">
      <dgm:prSet presAssocID="{9429F2D5-7023-447E-9D94-388BD3755B65}" presName="Name0" presStyleCnt="0">
        <dgm:presLayoutVars>
          <dgm:dir/>
          <dgm:animLvl val="lvl"/>
          <dgm:resizeHandles val="exact"/>
        </dgm:presLayoutVars>
      </dgm:prSet>
      <dgm:spPr/>
    </dgm:pt>
    <dgm:pt modelId="{15231274-1B57-43DF-8860-661F688CE270}" type="pres">
      <dgm:prSet presAssocID="{67E70865-862B-4603-A669-7C3EC83A1B0A}" presName="linNode" presStyleCnt="0"/>
      <dgm:spPr/>
    </dgm:pt>
    <dgm:pt modelId="{E29243DF-A7B8-412F-A045-5A4ED73D351E}" type="pres">
      <dgm:prSet presAssocID="{67E70865-862B-4603-A669-7C3EC83A1B0A}" presName="parentText" presStyleLbl="node1" presStyleIdx="0" presStyleCnt="1">
        <dgm:presLayoutVars>
          <dgm:chMax val="1"/>
          <dgm:bulletEnabled val="1"/>
        </dgm:presLayoutVars>
      </dgm:prSet>
      <dgm:spPr/>
    </dgm:pt>
    <dgm:pt modelId="{3A03824F-FB51-41F1-B197-0A87EA20F80D}" type="pres">
      <dgm:prSet presAssocID="{67E70865-862B-4603-A669-7C3EC83A1B0A}" presName="descendantText" presStyleLbl="alignAccFollowNode1" presStyleIdx="0" presStyleCnt="1">
        <dgm:presLayoutVars>
          <dgm:bulletEnabled val="1"/>
        </dgm:presLayoutVars>
      </dgm:prSet>
      <dgm:spPr/>
    </dgm:pt>
  </dgm:ptLst>
  <dgm:cxnLst>
    <dgm:cxn modelId="{43F4B003-B478-4C99-AECD-DC8F6D3966BA}" type="presOf" srcId="{36ADE469-045B-45F1-BA3B-030FA955E38B}" destId="{3A03824F-FB51-41F1-B197-0A87EA20F80D}" srcOrd="0" destOrd="1" presId="urn:microsoft.com/office/officeart/2005/8/layout/vList5"/>
    <dgm:cxn modelId="{E4E5770A-AA33-468B-87A3-135471DE8EFD}" type="presOf" srcId="{1EA962B2-AFEC-464F-9DEA-1604E663CF6F}" destId="{3A03824F-FB51-41F1-B197-0A87EA20F80D}" srcOrd="0" destOrd="2" presId="urn:microsoft.com/office/officeart/2005/8/layout/vList5"/>
    <dgm:cxn modelId="{1DE2282C-3145-4B85-AC6E-2C37FEEC708B}" srcId="{FCFCABED-3A91-485B-BF82-B8498C2B4498}" destId="{410CAD3B-B6ED-459A-BA99-CED753FEF8DB}" srcOrd="1" destOrd="0" parTransId="{87619DCF-2BAF-48FF-919C-7CD09BE7391D}" sibTransId="{8D7922CF-D1FC-471C-8DE5-AB30B44E5D6F}"/>
    <dgm:cxn modelId="{9C29DE33-16D1-4182-A9F3-508CC7BB8800}" type="presOf" srcId="{FCFCABED-3A91-485B-BF82-B8498C2B4498}" destId="{3A03824F-FB51-41F1-B197-0A87EA20F80D}" srcOrd="0" destOrd="3" presId="urn:microsoft.com/office/officeart/2005/8/layout/vList5"/>
    <dgm:cxn modelId="{34ED2B3A-3DA0-4F75-840F-B6848F2A27CE}" srcId="{BAB03FFF-8368-42B2-AA04-2EFD3FE0DD67}" destId="{36ADE469-045B-45F1-BA3B-030FA955E38B}" srcOrd="0" destOrd="0" parTransId="{AF8CB247-49AF-44F4-90A9-5760DD75ABDB}" sibTransId="{711AE185-B9E0-4DE9-BBA7-B079C7373080}"/>
    <dgm:cxn modelId="{8073ED40-0B5C-42C8-90A4-C7C24F1405AC}" type="presOf" srcId="{43F3C72A-788E-496E-852C-06DDB69B6F08}" destId="{3A03824F-FB51-41F1-B197-0A87EA20F80D}" srcOrd="0" destOrd="8" presId="urn:microsoft.com/office/officeart/2005/8/layout/vList5"/>
    <dgm:cxn modelId="{A540E247-1000-4A7D-BB02-F66C948824D3}" srcId="{9429F2D5-7023-447E-9D94-388BD3755B65}" destId="{67E70865-862B-4603-A669-7C3EC83A1B0A}" srcOrd="0" destOrd="0" parTransId="{F65FC114-124A-4ADE-9341-E050D697C156}" sibTransId="{497E2E65-17B5-43C6-A2E2-F68ED68E7250}"/>
    <dgm:cxn modelId="{CA66DA74-AF88-44C7-81DA-881D2C3E1210}" srcId="{67E70865-862B-4603-A669-7C3EC83A1B0A}" destId="{7BBB9759-384D-4804-AF1D-999FADFE2EA1}" srcOrd="2" destOrd="0" parTransId="{68214F92-9334-45A7-BACA-E714878A6F21}" sibTransId="{42E36435-E3A1-4CA6-9FB6-373F59414C9B}"/>
    <dgm:cxn modelId="{F7D9C181-0D57-4314-B8F2-6BBC3EF6ECA7}" srcId="{67E70865-862B-4603-A669-7C3EC83A1B0A}" destId="{43F3C72A-788E-496E-852C-06DDB69B6F08}" srcOrd="4" destOrd="0" parTransId="{80F00852-1E26-4EB6-9877-D521E0CFDC50}" sibTransId="{7741C619-4FE5-41F8-802D-3CEB59F05E09}"/>
    <dgm:cxn modelId="{65EB0687-E506-4479-971F-DABAEDA1CD99}" srcId="{67E70865-862B-4603-A669-7C3EC83A1B0A}" destId="{FCFCABED-3A91-485B-BF82-B8498C2B4498}" srcOrd="1" destOrd="0" parTransId="{395282E6-D317-4781-98CE-0EC628A875C0}" sibTransId="{1EE9CDE3-2AEA-44AF-BEE4-740A6B8887C1}"/>
    <dgm:cxn modelId="{DDE7248A-8D13-4541-9049-653267B89CAA}" srcId="{BAB03FFF-8368-42B2-AA04-2EFD3FE0DD67}" destId="{1EA962B2-AFEC-464F-9DEA-1604E663CF6F}" srcOrd="1" destOrd="0" parTransId="{3D557652-2236-410D-9AB9-A2632083017A}" sibTransId="{A867E1BA-E727-4525-96E0-55061F672486}"/>
    <dgm:cxn modelId="{058D9898-A4A5-47AE-A029-EBDEBB9C8D07}" type="presOf" srcId="{18B505AA-6248-433A-A777-AAEBC2EFC2F1}" destId="{3A03824F-FB51-41F1-B197-0A87EA20F80D}" srcOrd="0" destOrd="7" presId="urn:microsoft.com/office/officeart/2005/8/layout/vList5"/>
    <dgm:cxn modelId="{13888FAF-197E-46E0-AD5E-4D870E5E7B0E}" type="presOf" srcId="{410CAD3B-B6ED-459A-BA99-CED753FEF8DB}" destId="{3A03824F-FB51-41F1-B197-0A87EA20F80D}" srcOrd="0" destOrd="5" presId="urn:microsoft.com/office/officeart/2005/8/layout/vList5"/>
    <dgm:cxn modelId="{398538B0-B175-4744-A8A8-8E6385521425}" type="presOf" srcId="{67E70865-862B-4603-A669-7C3EC83A1B0A}" destId="{E29243DF-A7B8-412F-A045-5A4ED73D351E}" srcOrd="0" destOrd="0" presId="urn:microsoft.com/office/officeart/2005/8/layout/vList5"/>
    <dgm:cxn modelId="{BC53CAB0-FE75-4909-9843-5B9F5338D375}" type="presOf" srcId="{7BBB9759-384D-4804-AF1D-999FADFE2EA1}" destId="{3A03824F-FB51-41F1-B197-0A87EA20F80D}" srcOrd="0" destOrd="6" presId="urn:microsoft.com/office/officeart/2005/8/layout/vList5"/>
    <dgm:cxn modelId="{3CF4EAB4-80CA-4C76-A499-39165CF31B57}" srcId="{FCFCABED-3A91-485B-BF82-B8498C2B4498}" destId="{6E6D7769-354B-4118-9B7C-B188B52CF52A}" srcOrd="0" destOrd="0" parTransId="{31A7AD7A-B253-4278-BD3D-1ABD31EC711E}" sibTransId="{9C3C3F4A-D8D1-4257-9F61-3E86590AC1ED}"/>
    <dgm:cxn modelId="{ED2AE8C1-E387-47CF-AE7F-811BF2331F4B}" type="presOf" srcId="{6E6D7769-354B-4118-9B7C-B188B52CF52A}" destId="{3A03824F-FB51-41F1-B197-0A87EA20F80D}" srcOrd="0" destOrd="4" presId="urn:microsoft.com/office/officeart/2005/8/layout/vList5"/>
    <dgm:cxn modelId="{7FFD08C8-17CF-486E-B06A-24DE195BFA75}" srcId="{67E70865-862B-4603-A669-7C3EC83A1B0A}" destId="{BAB03FFF-8368-42B2-AA04-2EFD3FE0DD67}" srcOrd="0" destOrd="0" parTransId="{B983A6CA-CF69-463B-BAAA-55B4CA7F4C13}" sibTransId="{BDBCEEF8-B8CA-466B-8164-275EE4AAB916}"/>
    <dgm:cxn modelId="{10BF19CA-2ABC-4F4E-99DF-C0D98AD92AA5}" type="presOf" srcId="{9429F2D5-7023-447E-9D94-388BD3755B65}" destId="{CC1DC12F-E3F5-452A-9231-A19CE6B2B22E}" srcOrd="0" destOrd="0" presId="urn:microsoft.com/office/officeart/2005/8/layout/vList5"/>
    <dgm:cxn modelId="{6CB7E3D1-61AC-4DA0-8A69-632BCC1F57EE}" type="presOf" srcId="{BAB03FFF-8368-42B2-AA04-2EFD3FE0DD67}" destId="{3A03824F-FB51-41F1-B197-0A87EA20F80D}" srcOrd="0" destOrd="0" presId="urn:microsoft.com/office/officeart/2005/8/layout/vList5"/>
    <dgm:cxn modelId="{7431FBDC-F65C-47CC-A89A-EBC3C6C805B3}" srcId="{67E70865-862B-4603-A669-7C3EC83A1B0A}" destId="{18B505AA-6248-433A-A777-AAEBC2EFC2F1}" srcOrd="3" destOrd="0" parTransId="{0BD86691-FD7D-4AD4-A957-4430E96E574D}" sibTransId="{AEB6BA7A-CDE5-4372-B486-C357F1BB32B0}"/>
    <dgm:cxn modelId="{22AAE3E4-D195-4EEE-B13A-B36412DB9D17}" type="presParOf" srcId="{CC1DC12F-E3F5-452A-9231-A19CE6B2B22E}" destId="{15231274-1B57-43DF-8860-661F688CE270}" srcOrd="0" destOrd="0" presId="urn:microsoft.com/office/officeart/2005/8/layout/vList5"/>
    <dgm:cxn modelId="{DB94F671-C06B-49D1-8DDB-39CF3B44FCE0}" type="presParOf" srcId="{15231274-1B57-43DF-8860-661F688CE270}" destId="{E29243DF-A7B8-412F-A045-5A4ED73D351E}" srcOrd="0" destOrd="0" presId="urn:microsoft.com/office/officeart/2005/8/layout/vList5"/>
    <dgm:cxn modelId="{C1C851FB-42FF-4C6F-8228-EB15FB301C07}" type="presParOf" srcId="{15231274-1B57-43DF-8860-661F688CE270}" destId="{3A03824F-FB51-41F1-B197-0A87EA20F80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2AC2D-A24E-44C6-9F6D-580CB67CD6F3}">
      <dsp:nvSpPr>
        <dsp:cNvPr id="0" name=""/>
        <dsp:cNvSpPr/>
      </dsp:nvSpPr>
      <dsp:spPr>
        <a:xfrm>
          <a:off x="5095" y="2409908"/>
          <a:ext cx="2966162" cy="1186464"/>
        </a:xfrm>
        <a:prstGeom prst="chevron">
          <a:avLst/>
        </a:prstGeom>
        <a:solidFill>
          <a:schemeClr val="accent2">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noProof="0"/>
            <a:t>INTRODUCTION &amp; CONTEXT</a:t>
          </a:r>
        </a:p>
      </dsp:txBody>
      <dsp:txXfrm>
        <a:off x="598327" y="2409908"/>
        <a:ext cx="1779698" cy="1186464"/>
      </dsp:txXfrm>
    </dsp:sp>
    <dsp:sp modelId="{74961A64-40E8-4334-9EE2-70DFC7855639}">
      <dsp:nvSpPr>
        <dsp:cNvPr id="0" name=""/>
        <dsp:cNvSpPr/>
      </dsp:nvSpPr>
      <dsp:spPr>
        <a:xfrm>
          <a:off x="2674641" y="2409908"/>
          <a:ext cx="2966162" cy="1186464"/>
        </a:xfrm>
        <a:prstGeom prst="chevron">
          <a:avLst/>
        </a:prstGeom>
        <a:solidFill>
          <a:schemeClr val="accent2">
            <a:alpha val="90000"/>
            <a:hueOff val="0"/>
            <a:satOff val="0"/>
            <a:lumOff val="0"/>
            <a:alphaOff val="-13333"/>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noProof="0"/>
            <a:t>EXPLORATORY DATA ANALYSIS</a:t>
          </a:r>
        </a:p>
      </dsp:txBody>
      <dsp:txXfrm>
        <a:off x="3267873" y="2409908"/>
        <a:ext cx="1779698" cy="1186464"/>
      </dsp:txXfrm>
    </dsp:sp>
    <dsp:sp modelId="{E7037CD5-5EFC-4DB7-A526-6FF8460ABE2C}">
      <dsp:nvSpPr>
        <dsp:cNvPr id="0" name=""/>
        <dsp:cNvSpPr/>
      </dsp:nvSpPr>
      <dsp:spPr>
        <a:xfrm>
          <a:off x="5344187" y="2409908"/>
          <a:ext cx="2966162" cy="1186464"/>
        </a:xfrm>
        <a:prstGeom prst="chevron">
          <a:avLst/>
        </a:prstGeom>
        <a:solidFill>
          <a:schemeClr val="accent2">
            <a:alpha val="90000"/>
            <a:hueOff val="0"/>
            <a:satOff val="0"/>
            <a:lumOff val="0"/>
            <a:alphaOff val="-26667"/>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noProof="0"/>
            <a:t>METHODOLOGY &amp; MODELS</a:t>
          </a:r>
        </a:p>
      </dsp:txBody>
      <dsp:txXfrm>
        <a:off x="5937419" y="2409908"/>
        <a:ext cx="1779698" cy="1186464"/>
      </dsp:txXfrm>
    </dsp:sp>
    <dsp:sp modelId="{6841D7E4-3355-4563-8F8F-2D5203EA7739}">
      <dsp:nvSpPr>
        <dsp:cNvPr id="0" name=""/>
        <dsp:cNvSpPr/>
      </dsp:nvSpPr>
      <dsp:spPr>
        <a:xfrm>
          <a:off x="8013734" y="2409908"/>
          <a:ext cx="2966162" cy="1186464"/>
        </a:xfrm>
        <a:prstGeom prst="chevron">
          <a:avLst/>
        </a:prstGeom>
        <a:solidFill>
          <a:schemeClr val="accent2">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noProof="0"/>
            <a:t>RESULTS &amp; CONCLUSION</a:t>
          </a:r>
        </a:p>
      </dsp:txBody>
      <dsp:txXfrm>
        <a:off x="8606966" y="2409908"/>
        <a:ext cx="1779698" cy="11864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4C006E-2FE0-4F1B-99F7-FB077486664A}">
      <dsp:nvSpPr>
        <dsp:cNvPr id="0" name=""/>
        <dsp:cNvSpPr/>
      </dsp:nvSpPr>
      <dsp:spPr>
        <a:xfrm>
          <a:off x="0" y="486"/>
          <a:ext cx="7851267" cy="113801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0E0039-D1FD-45FB-BBF9-BCD84341983F}">
      <dsp:nvSpPr>
        <dsp:cNvPr id="0" name=""/>
        <dsp:cNvSpPr/>
      </dsp:nvSpPr>
      <dsp:spPr>
        <a:xfrm>
          <a:off x="344250" y="256540"/>
          <a:ext cx="625910" cy="62591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8538C7-2D75-4514-93B4-2771E7660BA0}">
      <dsp:nvSpPr>
        <dsp:cNvPr id="0" name=""/>
        <dsp:cNvSpPr/>
      </dsp:nvSpPr>
      <dsp:spPr>
        <a:xfrm>
          <a:off x="1314412" y="486"/>
          <a:ext cx="6536854" cy="1138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40" tIns="120440" rIns="120440" bIns="120440" numCol="1" spcCol="1270" anchor="ctr" anchorCtr="0">
          <a:noAutofit/>
        </a:bodyPr>
        <a:lstStyle/>
        <a:p>
          <a:pPr marL="0" lvl="0" indent="0" algn="l" defTabSz="889000">
            <a:lnSpc>
              <a:spcPct val="100000"/>
            </a:lnSpc>
            <a:spcBef>
              <a:spcPct val="0"/>
            </a:spcBef>
            <a:spcAft>
              <a:spcPct val="35000"/>
            </a:spcAft>
            <a:buNone/>
          </a:pPr>
          <a:r>
            <a:rPr lang="en-US" sz="2000" kern="1200"/>
            <a:t>This model outperformed the others, achieving a recall close to 90% and an AUC of 0.9477 at a precision of 38 %.</a:t>
          </a:r>
        </a:p>
      </dsp:txBody>
      <dsp:txXfrm>
        <a:off x="1314412" y="486"/>
        <a:ext cx="6536854" cy="1138019"/>
      </dsp:txXfrm>
    </dsp:sp>
    <dsp:sp modelId="{68E6826A-AAC2-4299-9AB4-F88FFD1795EF}">
      <dsp:nvSpPr>
        <dsp:cNvPr id="0" name=""/>
        <dsp:cNvSpPr/>
      </dsp:nvSpPr>
      <dsp:spPr>
        <a:xfrm>
          <a:off x="0" y="1423011"/>
          <a:ext cx="7851267" cy="113801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B8EFD9-51E8-4AE8-AF6B-3E12CB71517E}">
      <dsp:nvSpPr>
        <dsp:cNvPr id="0" name=""/>
        <dsp:cNvSpPr/>
      </dsp:nvSpPr>
      <dsp:spPr>
        <a:xfrm>
          <a:off x="344250" y="1679065"/>
          <a:ext cx="625910" cy="625910"/>
        </a:xfrm>
        <a:prstGeom prst="rect">
          <a:avLst/>
        </a:prstGeom>
        <a:blipFill>
          <a:blip xmlns:r="http://schemas.openxmlformats.org/officeDocument/2006/relationships" r:embed="rId3"/>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B46D02-0728-4706-B036-ACA178857555}">
      <dsp:nvSpPr>
        <dsp:cNvPr id="0" name=""/>
        <dsp:cNvSpPr/>
      </dsp:nvSpPr>
      <dsp:spPr>
        <a:xfrm>
          <a:off x="1314412" y="1423011"/>
          <a:ext cx="6536854" cy="1138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40" tIns="120440" rIns="120440" bIns="120440" numCol="1" spcCol="1270" anchor="ctr" anchorCtr="0">
          <a:noAutofit/>
        </a:bodyPr>
        <a:lstStyle/>
        <a:p>
          <a:pPr marL="0" lvl="0" indent="0" algn="l" defTabSz="889000">
            <a:lnSpc>
              <a:spcPct val="100000"/>
            </a:lnSpc>
            <a:spcBef>
              <a:spcPct val="0"/>
            </a:spcBef>
            <a:spcAft>
              <a:spcPct val="35000"/>
            </a:spcAft>
            <a:buNone/>
          </a:pPr>
          <a:r>
            <a:rPr lang="en-US" sz="2000" kern="1200"/>
            <a:t>Ability to learn complex nonlinear relationships the DNN became our best model for effectively detecting fraud.</a:t>
          </a:r>
        </a:p>
      </dsp:txBody>
      <dsp:txXfrm>
        <a:off x="1314412" y="1423011"/>
        <a:ext cx="6536854" cy="1138019"/>
      </dsp:txXfrm>
    </dsp:sp>
    <dsp:sp modelId="{4BD2D2E4-C196-41D7-8CA6-14CC2FEBCBB8}">
      <dsp:nvSpPr>
        <dsp:cNvPr id="0" name=""/>
        <dsp:cNvSpPr/>
      </dsp:nvSpPr>
      <dsp:spPr>
        <a:xfrm>
          <a:off x="0" y="2846022"/>
          <a:ext cx="7851267" cy="113801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45DCC8-D733-4CBA-9C0A-0D024BE244B6}">
      <dsp:nvSpPr>
        <dsp:cNvPr id="0" name=""/>
        <dsp:cNvSpPr/>
      </dsp:nvSpPr>
      <dsp:spPr>
        <a:xfrm>
          <a:off x="344250" y="3101590"/>
          <a:ext cx="625910" cy="625910"/>
        </a:xfrm>
        <a:prstGeom prst="rect">
          <a:avLst/>
        </a:prstGeom>
        <a:blipFill>
          <a:blip xmlns:r="http://schemas.openxmlformats.org/officeDocument/2006/relationships" r:embed="rId4"/>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052B30-939C-48F3-B216-5E5144BD684D}">
      <dsp:nvSpPr>
        <dsp:cNvPr id="0" name=""/>
        <dsp:cNvSpPr/>
      </dsp:nvSpPr>
      <dsp:spPr>
        <a:xfrm>
          <a:off x="1314412" y="2845535"/>
          <a:ext cx="6536854" cy="1138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40" tIns="120440" rIns="120440" bIns="120440" numCol="1" spcCol="1270" anchor="ctr" anchorCtr="0">
          <a:noAutofit/>
        </a:bodyPr>
        <a:lstStyle/>
        <a:p>
          <a:pPr marL="0" lvl="0" indent="0" algn="l" defTabSz="889000">
            <a:lnSpc>
              <a:spcPct val="100000"/>
            </a:lnSpc>
            <a:spcBef>
              <a:spcPct val="0"/>
            </a:spcBef>
            <a:spcAft>
              <a:spcPct val="35000"/>
            </a:spcAft>
            <a:buNone/>
          </a:pPr>
          <a:r>
            <a:rPr lang="en-US" sz="2000" kern="1200"/>
            <a:t>Well-calibrated neural network remains the most powerful solution for this type of problem</a:t>
          </a:r>
          <a:endParaRPr lang="en-US" sz="2000" b="0" kern="1200"/>
        </a:p>
      </dsp:txBody>
      <dsp:txXfrm>
        <a:off x="1314412" y="2845535"/>
        <a:ext cx="6536854" cy="113801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991842-4A78-43D5-9D0A-66C5B42FF243}">
      <dsp:nvSpPr>
        <dsp:cNvPr id="0" name=""/>
        <dsp:cNvSpPr/>
      </dsp:nvSpPr>
      <dsp:spPr>
        <a:xfrm>
          <a:off x="0" y="169830"/>
          <a:ext cx="6106686" cy="786240"/>
        </a:xfrm>
        <a:prstGeom prst="roundRect">
          <a:avLst/>
        </a:prstGeom>
        <a:solidFill>
          <a:srgbClr val="EFDDD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noProof="0"/>
            <a:t>Data Limitations :</a:t>
          </a:r>
          <a:endParaRPr lang="en-US" sz="3200" kern="1200" noProof="0"/>
        </a:p>
      </dsp:txBody>
      <dsp:txXfrm>
        <a:off x="38381" y="208211"/>
        <a:ext cx="6029924" cy="709478"/>
      </dsp:txXfrm>
    </dsp:sp>
    <dsp:sp modelId="{C482E70C-8CDE-43D3-A311-2186077F8184}">
      <dsp:nvSpPr>
        <dsp:cNvPr id="0" name=""/>
        <dsp:cNvSpPr/>
      </dsp:nvSpPr>
      <dsp:spPr>
        <a:xfrm>
          <a:off x="0" y="956070"/>
          <a:ext cx="6106686" cy="172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887" tIns="40640" rIns="227584" bIns="40640" numCol="1" spcCol="1270" anchor="t" anchorCtr="0">
          <a:noAutofit/>
        </a:bodyPr>
        <a:lstStyle/>
        <a:p>
          <a:pPr marL="228600" lvl="1" indent="-228600" algn="l" defTabSz="1111250">
            <a:lnSpc>
              <a:spcPct val="90000"/>
            </a:lnSpc>
            <a:spcBef>
              <a:spcPct val="0"/>
            </a:spcBef>
            <a:spcAft>
              <a:spcPct val="20000"/>
            </a:spcAft>
            <a:buFont typeface="Arial" panose="020B0604020202020204" pitchFamily="34" charset="0"/>
            <a:buChar char="•"/>
          </a:pPr>
          <a:r>
            <a:rPr lang="en-US" sz="2500" b="0" kern="1200" noProof="0">
              <a:latin typeface="+mn-lt"/>
            </a:rPr>
            <a:t>Severe Class Imbalance</a:t>
          </a:r>
        </a:p>
        <a:p>
          <a:pPr marL="228600" lvl="1" indent="-228600" algn="l" defTabSz="1111250">
            <a:lnSpc>
              <a:spcPct val="90000"/>
            </a:lnSpc>
            <a:spcBef>
              <a:spcPct val="0"/>
            </a:spcBef>
            <a:spcAft>
              <a:spcPct val="20000"/>
            </a:spcAft>
            <a:buFont typeface="Arial" panose="020B0604020202020204" pitchFamily="34" charset="0"/>
            <a:buChar char="•"/>
          </a:pPr>
          <a:r>
            <a:rPr lang="en-US" sz="2500" b="0" kern="1200" noProof="0">
              <a:latin typeface="+mn-lt"/>
            </a:rPr>
            <a:t>Anonymized Features (PCA-transformed)</a:t>
          </a:r>
        </a:p>
        <a:p>
          <a:pPr marL="228600" lvl="1" indent="-228600" algn="l" defTabSz="1111250">
            <a:lnSpc>
              <a:spcPct val="90000"/>
            </a:lnSpc>
            <a:spcBef>
              <a:spcPct val="0"/>
            </a:spcBef>
            <a:spcAft>
              <a:spcPct val="20000"/>
            </a:spcAft>
            <a:buFont typeface="Arial" panose="020B0604020202020204" pitchFamily="34" charset="0"/>
            <a:buChar char="•"/>
          </a:pPr>
          <a:r>
            <a:rPr lang="en-US" sz="2500" b="0" kern="1200" noProof="0">
              <a:latin typeface="+mn-lt"/>
            </a:rPr>
            <a:t>Weak Feature Correlations</a:t>
          </a:r>
        </a:p>
        <a:p>
          <a:pPr marL="228600" lvl="1" indent="-228600" algn="l" defTabSz="1111250">
            <a:lnSpc>
              <a:spcPct val="90000"/>
            </a:lnSpc>
            <a:spcBef>
              <a:spcPct val="0"/>
            </a:spcBef>
            <a:spcAft>
              <a:spcPct val="20000"/>
            </a:spcAft>
            <a:buFont typeface="Arial" panose="020B0604020202020204" pitchFamily="34" charset="0"/>
            <a:buChar char="•"/>
          </a:pPr>
          <a:r>
            <a:rPr lang="en-US" sz="2500" b="0" kern="1200" noProof="0">
              <a:latin typeface="+mn-lt"/>
            </a:rPr>
            <a:t>Limited Data Temporal Coverage</a:t>
          </a:r>
        </a:p>
      </dsp:txBody>
      <dsp:txXfrm>
        <a:off x="0" y="956070"/>
        <a:ext cx="6106686" cy="1722240"/>
      </dsp:txXfrm>
    </dsp:sp>
    <dsp:sp modelId="{7619C64D-16AA-4A30-B51F-9B48F0FE7666}">
      <dsp:nvSpPr>
        <dsp:cNvPr id="0" name=""/>
        <dsp:cNvSpPr/>
      </dsp:nvSpPr>
      <dsp:spPr>
        <a:xfrm>
          <a:off x="0" y="2678310"/>
          <a:ext cx="6106686" cy="786240"/>
        </a:xfrm>
        <a:prstGeom prst="roundRect">
          <a:avLst/>
        </a:prstGeom>
        <a:solidFill>
          <a:srgbClr val="EFDDD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noProof="0"/>
            <a:t>Model Performance Challenges :</a:t>
          </a:r>
          <a:endParaRPr lang="en-US" sz="3200" kern="1200" noProof="0"/>
        </a:p>
      </dsp:txBody>
      <dsp:txXfrm>
        <a:off x="38381" y="2716691"/>
        <a:ext cx="6029924" cy="709478"/>
      </dsp:txXfrm>
    </dsp:sp>
    <dsp:sp modelId="{2A0DC41B-9882-432A-9EC2-5A5F47B8C1A0}">
      <dsp:nvSpPr>
        <dsp:cNvPr id="0" name=""/>
        <dsp:cNvSpPr/>
      </dsp:nvSpPr>
      <dsp:spPr>
        <a:xfrm>
          <a:off x="0" y="3464550"/>
          <a:ext cx="6106686" cy="129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887"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b="0" kern="1200" noProof="0" err="1"/>
            <a:t>acurracy</a:t>
          </a:r>
          <a:r>
            <a:rPr lang="en-US" sz="2500" b="0" kern="1200" noProof="0"/>
            <a:t>-Recall Trade-off</a:t>
          </a:r>
        </a:p>
        <a:p>
          <a:pPr marL="228600" lvl="1" indent="-228600" algn="l" defTabSz="1111250">
            <a:lnSpc>
              <a:spcPct val="90000"/>
            </a:lnSpc>
            <a:spcBef>
              <a:spcPct val="0"/>
            </a:spcBef>
            <a:spcAft>
              <a:spcPct val="20000"/>
            </a:spcAft>
            <a:buChar char="•"/>
          </a:pPr>
          <a:r>
            <a:rPr lang="en-US" sz="2500" b="0" kern="1200" noProof="0"/>
            <a:t>Computational Constraints</a:t>
          </a:r>
        </a:p>
        <a:p>
          <a:pPr marL="228600" lvl="1" indent="-228600" algn="l" defTabSz="1111250">
            <a:lnSpc>
              <a:spcPct val="90000"/>
            </a:lnSpc>
            <a:spcBef>
              <a:spcPct val="0"/>
            </a:spcBef>
            <a:spcAft>
              <a:spcPct val="20000"/>
            </a:spcAft>
            <a:buChar char="•"/>
          </a:pPr>
          <a:r>
            <a:rPr lang="en-US" sz="2500" b="0" kern="1200" noProof="0"/>
            <a:t>Blackbox models</a:t>
          </a:r>
        </a:p>
      </dsp:txBody>
      <dsp:txXfrm>
        <a:off x="0" y="3464550"/>
        <a:ext cx="6106686" cy="12916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81123-F4F4-4B61-9C77-BDC25F690D66}">
      <dsp:nvSpPr>
        <dsp:cNvPr id="0" name=""/>
        <dsp:cNvSpPr/>
      </dsp:nvSpPr>
      <dsp:spPr>
        <a:xfrm>
          <a:off x="0" y="1653"/>
          <a:ext cx="5492833" cy="83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7BB9D3-DF62-4D17-938E-BAE4544BB14A}">
      <dsp:nvSpPr>
        <dsp:cNvPr id="0" name=""/>
        <dsp:cNvSpPr/>
      </dsp:nvSpPr>
      <dsp:spPr>
        <a:xfrm>
          <a:off x="253509" y="190214"/>
          <a:ext cx="460927" cy="46092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667D2D-D197-44AE-9222-1D6939596CC1}">
      <dsp:nvSpPr>
        <dsp:cNvPr id="0" name=""/>
        <dsp:cNvSpPr/>
      </dsp:nvSpPr>
      <dsp:spPr>
        <a:xfrm>
          <a:off x="967947" y="1653"/>
          <a:ext cx="4524886" cy="838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694" tIns="88694" rIns="88694" bIns="88694" numCol="1" spcCol="1270" anchor="ctr" anchorCtr="0">
          <a:noAutofit/>
        </a:bodyPr>
        <a:lstStyle/>
        <a:p>
          <a:pPr marL="0" lvl="0" indent="0" algn="l" defTabSz="844550">
            <a:lnSpc>
              <a:spcPct val="100000"/>
            </a:lnSpc>
            <a:spcBef>
              <a:spcPct val="0"/>
            </a:spcBef>
            <a:spcAft>
              <a:spcPct val="35000"/>
            </a:spcAft>
            <a:buNone/>
          </a:pPr>
          <a:r>
            <a:rPr lang="en-US" sz="1900" kern="1200" noProof="0"/>
            <a:t>Ensemble methods (stacking / blending) </a:t>
          </a:r>
          <a:endParaRPr lang="en-US" sz="1900" kern="1200" noProof="0">
            <a:latin typeface="Walbaum Display"/>
          </a:endParaRPr>
        </a:p>
      </dsp:txBody>
      <dsp:txXfrm>
        <a:off x="967947" y="1653"/>
        <a:ext cx="4524886" cy="838049"/>
      </dsp:txXfrm>
    </dsp:sp>
    <dsp:sp modelId="{39865C9A-CBE9-493A-9BD5-B4A713C20891}">
      <dsp:nvSpPr>
        <dsp:cNvPr id="0" name=""/>
        <dsp:cNvSpPr/>
      </dsp:nvSpPr>
      <dsp:spPr>
        <a:xfrm>
          <a:off x="0" y="1049215"/>
          <a:ext cx="5492833" cy="83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05B862-02FF-4258-8867-21B6D0D73010}">
      <dsp:nvSpPr>
        <dsp:cNvPr id="0" name=""/>
        <dsp:cNvSpPr/>
      </dsp:nvSpPr>
      <dsp:spPr>
        <a:xfrm>
          <a:off x="253509" y="1237776"/>
          <a:ext cx="460927" cy="46092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AF9EC3-A842-4B21-89E5-FF9ACC55BA91}">
      <dsp:nvSpPr>
        <dsp:cNvPr id="0" name=""/>
        <dsp:cNvSpPr/>
      </dsp:nvSpPr>
      <dsp:spPr>
        <a:xfrm>
          <a:off x="967947" y="1049215"/>
          <a:ext cx="4524886" cy="838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694" tIns="88694" rIns="88694" bIns="88694" numCol="1" spcCol="1270" anchor="ctr" anchorCtr="0">
          <a:noAutofit/>
        </a:bodyPr>
        <a:lstStyle/>
        <a:p>
          <a:pPr marL="0" lvl="0" indent="0" algn="l" defTabSz="844550">
            <a:lnSpc>
              <a:spcPct val="100000"/>
            </a:lnSpc>
            <a:spcBef>
              <a:spcPct val="0"/>
            </a:spcBef>
            <a:spcAft>
              <a:spcPct val="35000"/>
            </a:spcAft>
            <a:buNone/>
          </a:pPr>
          <a:r>
            <a:rPr lang="en-US" sz="1900" kern="1200" noProof="0"/>
            <a:t>Adaptive decision thresholds </a:t>
          </a:r>
        </a:p>
      </dsp:txBody>
      <dsp:txXfrm>
        <a:off x="967947" y="1049215"/>
        <a:ext cx="4524886" cy="838049"/>
      </dsp:txXfrm>
    </dsp:sp>
    <dsp:sp modelId="{B69D2C6B-D790-495C-80AE-53483C8DC785}">
      <dsp:nvSpPr>
        <dsp:cNvPr id="0" name=""/>
        <dsp:cNvSpPr/>
      </dsp:nvSpPr>
      <dsp:spPr>
        <a:xfrm>
          <a:off x="0" y="2096777"/>
          <a:ext cx="5492833" cy="83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60BC36-C816-468B-B458-0D0C1BC13D0D}">
      <dsp:nvSpPr>
        <dsp:cNvPr id="0" name=""/>
        <dsp:cNvSpPr/>
      </dsp:nvSpPr>
      <dsp:spPr>
        <a:xfrm>
          <a:off x="253509" y="2285338"/>
          <a:ext cx="460927" cy="46092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7E5502-4122-476A-B46C-131E0E2C74DF}">
      <dsp:nvSpPr>
        <dsp:cNvPr id="0" name=""/>
        <dsp:cNvSpPr/>
      </dsp:nvSpPr>
      <dsp:spPr>
        <a:xfrm>
          <a:off x="967947" y="2096777"/>
          <a:ext cx="4524886" cy="838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694" tIns="88694" rIns="88694" bIns="88694" numCol="1" spcCol="1270" anchor="ctr" anchorCtr="0">
          <a:noAutofit/>
        </a:bodyPr>
        <a:lstStyle/>
        <a:p>
          <a:pPr marL="0" lvl="0" indent="0" algn="l" defTabSz="844550">
            <a:lnSpc>
              <a:spcPct val="100000"/>
            </a:lnSpc>
            <a:spcBef>
              <a:spcPct val="0"/>
            </a:spcBef>
            <a:spcAft>
              <a:spcPct val="35000"/>
            </a:spcAft>
            <a:buNone/>
          </a:pPr>
          <a:r>
            <a:rPr lang="en-US" sz="1900" kern="1200" noProof="0"/>
            <a:t>Explainability tools (SHAP / LIME) </a:t>
          </a:r>
        </a:p>
      </dsp:txBody>
      <dsp:txXfrm>
        <a:off x="967947" y="2096777"/>
        <a:ext cx="4524886" cy="838049"/>
      </dsp:txXfrm>
    </dsp:sp>
    <dsp:sp modelId="{DAAB079E-8C8A-43D6-963F-A6A30289E8CF}">
      <dsp:nvSpPr>
        <dsp:cNvPr id="0" name=""/>
        <dsp:cNvSpPr/>
      </dsp:nvSpPr>
      <dsp:spPr>
        <a:xfrm>
          <a:off x="0" y="3144339"/>
          <a:ext cx="5492833" cy="83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F3E9A9-B563-4BA7-A763-57FD3B70F6C9}">
      <dsp:nvSpPr>
        <dsp:cNvPr id="0" name=""/>
        <dsp:cNvSpPr/>
      </dsp:nvSpPr>
      <dsp:spPr>
        <a:xfrm>
          <a:off x="253509" y="3332900"/>
          <a:ext cx="460927" cy="46092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DE7AF2-A41A-4CB6-BA23-33D0122E18F7}">
      <dsp:nvSpPr>
        <dsp:cNvPr id="0" name=""/>
        <dsp:cNvSpPr/>
      </dsp:nvSpPr>
      <dsp:spPr>
        <a:xfrm>
          <a:off x="967947" y="3144339"/>
          <a:ext cx="4524886" cy="838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694" tIns="88694" rIns="88694" bIns="88694" numCol="1" spcCol="1270" anchor="ctr" anchorCtr="0">
          <a:noAutofit/>
        </a:bodyPr>
        <a:lstStyle/>
        <a:p>
          <a:pPr marL="0" lvl="0" indent="0" algn="l" defTabSz="844550">
            <a:lnSpc>
              <a:spcPct val="100000"/>
            </a:lnSpc>
            <a:spcBef>
              <a:spcPct val="0"/>
            </a:spcBef>
            <a:spcAft>
              <a:spcPct val="35000"/>
            </a:spcAft>
            <a:buNone/>
          </a:pPr>
          <a:r>
            <a:rPr lang="en-US" sz="1900" kern="1200" noProof="0"/>
            <a:t>Takeaway: ML models, especially DNNs, improve frauddetection on imbalanced data </a:t>
          </a:r>
        </a:p>
      </dsp:txBody>
      <dsp:txXfrm>
        <a:off x="967947" y="3144339"/>
        <a:ext cx="4524886" cy="8380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4C006E-2FE0-4F1B-99F7-FB077486664A}">
      <dsp:nvSpPr>
        <dsp:cNvPr id="0" name=""/>
        <dsp:cNvSpPr/>
      </dsp:nvSpPr>
      <dsp:spPr>
        <a:xfrm>
          <a:off x="0" y="647406"/>
          <a:ext cx="5492833" cy="119521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0E0039-D1FD-45FB-BBF9-BCD84341983F}">
      <dsp:nvSpPr>
        <dsp:cNvPr id="0" name=""/>
        <dsp:cNvSpPr/>
      </dsp:nvSpPr>
      <dsp:spPr>
        <a:xfrm>
          <a:off x="361551" y="916329"/>
          <a:ext cx="657366" cy="657366"/>
        </a:xfrm>
        <a:prstGeom prst="rect">
          <a:avLst/>
        </a:prstGeom>
        <a:blipFill>
          <a:blip xmlns:r="http://schemas.openxmlformats.org/officeDocument/2006/relationships" r:embed="rId1"/>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8538C7-2D75-4514-93B4-2771E7660BA0}">
      <dsp:nvSpPr>
        <dsp:cNvPr id="0" name=""/>
        <dsp:cNvSpPr/>
      </dsp:nvSpPr>
      <dsp:spPr>
        <a:xfrm>
          <a:off x="1380470" y="647406"/>
          <a:ext cx="4112363" cy="1195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493" tIns="126493" rIns="126493" bIns="126493" numCol="1" spcCol="1270" anchor="ctr" anchorCtr="0">
          <a:noAutofit/>
        </a:bodyPr>
        <a:lstStyle/>
        <a:p>
          <a:pPr marL="0" lvl="0" indent="0" algn="l" defTabSz="666750">
            <a:lnSpc>
              <a:spcPct val="100000"/>
            </a:lnSpc>
            <a:spcBef>
              <a:spcPct val="0"/>
            </a:spcBef>
            <a:spcAft>
              <a:spcPct val="35000"/>
            </a:spcAft>
            <a:buNone/>
          </a:pPr>
          <a:r>
            <a:rPr lang="en-US" sz="1500" kern="1200" noProof="0"/>
            <a:t>Worldwide gross card fraud losses reached $33.83 billion in 2023 </a:t>
          </a:r>
          <a:r>
            <a:rPr lang="en-US" sz="1500" kern="1200" noProof="0">
              <a:hlinkClick xmlns:r="http://schemas.openxmlformats.org/officeDocument/2006/relationships" r:id="rId2"/>
            </a:rPr>
            <a:t>[Nilson Report, 2024]</a:t>
          </a:r>
          <a:r>
            <a:rPr lang="en-US" sz="1500" kern="1200" noProof="0"/>
            <a:t>.</a:t>
          </a:r>
        </a:p>
      </dsp:txBody>
      <dsp:txXfrm>
        <a:off x="1380470" y="647406"/>
        <a:ext cx="4112363" cy="1195212"/>
      </dsp:txXfrm>
    </dsp:sp>
    <dsp:sp modelId="{4BD2D2E4-C196-41D7-8CA6-14CC2FEBCBB8}">
      <dsp:nvSpPr>
        <dsp:cNvPr id="0" name=""/>
        <dsp:cNvSpPr/>
      </dsp:nvSpPr>
      <dsp:spPr>
        <a:xfrm>
          <a:off x="0" y="2141422"/>
          <a:ext cx="5492833" cy="119521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45DCC8-D733-4CBA-9C0A-0D024BE244B6}">
      <dsp:nvSpPr>
        <dsp:cNvPr id="0" name=""/>
        <dsp:cNvSpPr/>
      </dsp:nvSpPr>
      <dsp:spPr>
        <a:xfrm>
          <a:off x="361551" y="2410345"/>
          <a:ext cx="657366" cy="657366"/>
        </a:xfrm>
        <a:prstGeom prst="rect">
          <a:avLst/>
        </a:prstGeom>
        <a:blipFill>
          <a:blip xmlns:r="http://schemas.openxmlformats.org/officeDocument/2006/relationships" r:embed="rId3"/>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052B30-939C-48F3-B216-5E5144BD684D}">
      <dsp:nvSpPr>
        <dsp:cNvPr id="0" name=""/>
        <dsp:cNvSpPr/>
      </dsp:nvSpPr>
      <dsp:spPr>
        <a:xfrm>
          <a:off x="1380470" y="2141422"/>
          <a:ext cx="4112363" cy="1195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493" tIns="126493" rIns="126493" bIns="126493" numCol="1" spcCol="1270" anchor="ctr" anchorCtr="0">
          <a:noAutofit/>
        </a:bodyPr>
        <a:lstStyle/>
        <a:p>
          <a:pPr marL="0" lvl="0" indent="0" algn="l" defTabSz="666750">
            <a:lnSpc>
              <a:spcPct val="100000"/>
            </a:lnSpc>
            <a:spcBef>
              <a:spcPct val="0"/>
            </a:spcBef>
            <a:spcAft>
              <a:spcPct val="35000"/>
            </a:spcAft>
            <a:buNone/>
          </a:pPr>
          <a:r>
            <a:rPr lang="en-US" sz="1500" b="0" kern="1200" noProof="0"/>
            <a:t>More than half of scam victims consider switching financial institutions after their experience, and 30% actually do so </a:t>
          </a:r>
          <a:r>
            <a:rPr lang="en-US" sz="1500" kern="1200" noProof="0">
              <a:hlinkClick xmlns:r="http://schemas.openxmlformats.org/officeDocument/2006/relationships" r:id="rId4"/>
            </a:rPr>
            <a:t>[</a:t>
          </a:r>
          <a:r>
            <a:rPr lang="en-US" sz="1500" b="0" kern="1200" noProof="0">
              <a:hlinkClick xmlns:r="http://schemas.openxmlformats.org/officeDocument/2006/relationships" r:id="rId4"/>
            </a:rPr>
            <a:t>PYMNTS, 2024]</a:t>
          </a:r>
          <a:r>
            <a:rPr lang="en-US" sz="1500" b="0" kern="1200" noProof="0"/>
            <a:t>.</a:t>
          </a:r>
        </a:p>
      </dsp:txBody>
      <dsp:txXfrm>
        <a:off x="1380470" y="2141422"/>
        <a:ext cx="4112363" cy="11952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DF9F6-5456-448C-8BE0-93E76D0CE645}">
      <dsp:nvSpPr>
        <dsp:cNvPr id="0" name=""/>
        <dsp:cNvSpPr/>
      </dsp:nvSpPr>
      <dsp:spPr>
        <a:xfrm>
          <a:off x="0" y="43786"/>
          <a:ext cx="10442448" cy="12266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A1EBE6-F4CB-4AE1-86C8-68830932EDA4}">
      <dsp:nvSpPr>
        <dsp:cNvPr id="0" name=""/>
        <dsp:cNvSpPr/>
      </dsp:nvSpPr>
      <dsp:spPr>
        <a:xfrm>
          <a:off x="316972" y="335280"/>
          <a:ext cx="674638" cy="67463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DDB990-7A83-4705-A072-2C5E2CA23716}">
      <dsp:nvSpPr>
        <dsp:cNvPr id="0" name=""/>
        <dsp:cNvSpPr/>
      </dsp:nvSpPr>
      <dsp:spPr>
        <a:xfrm>
          <a:off x="1416740" y="524"/>
          <a:ext cx="9025707" cy="1226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817" tIns="129817" rIns="129817" bIns="129817" numCol="1" spcCol="1270" anchor="ctr" anchorCtr="0">
          <a:noAutofit/>
        </a:bodyPr>
        <a:lstStyle/>
        <a:p>
          <a:pPr marL="0" lvl="0" indent="0" algn="l" defTabSz="889000">
            <a:lnSpc>
              <a:spcPct val="100000"/>
            </a:lnSpc>
            <a:spcBef>
              <a:spcPct val="0"/>
            </a:spcBef>
            <a:spcAft>
              <a:spcPct val="35000"/>
            </a:spcAft>
            <a:buNone/>
          </a:pPr>
          <a:r>
            <a:rPr lang="en-US" sz="2000" kern="1200" noProof="0"/>
            <a:t>Seven in 10 banking executives say AI will be the most critical technology over the next decade for fraud prevention </a:t>
          </a:r>
          <a:r>
            <a:rPr lang="en-US" sz="2000" b="0" kern="1200" noProof="0">
              <a:hlinkClick xmlns:r="http://schemas.openxmlformats.org/officeDocument/2006/relationships" r:id="rId3"/>
            </a:rPr>
            <a:t>[Laura Fitzgerald, 2024]</a:t>
          </a:r>
          <a:r>
            <a:rPr lang="en-US" sz="2000" kern="1200" noProof="0"/>
            <a:t>.</a:t>
          </a:r>
        </a:p>
      </dsp:txBody>
      <dsp:txXfrm>
        <a:off x="1416740" y="524"/>
        <a:ext cx="9025707" cy="1226615"/>
      </dsp:txXfrm>
    </dsp:sp>
    <dsp:sp modelId="{127D7F1F-63D2-4493-AF12-4BF5C921D183}">
      <dsp:nvSpPr>
        <dsp:cNvPr id="0" name=""/>
        <dsp:cNvSpPr/>
      </dsp:nvSpPr>
      <dsp:spPr>
        <a:xfrm>
          <a:off x="0" y="1519110"/>
          <a:ext cx="10442448" cy="12266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D868D5-39E8-4FB2-8841-A01E64A6D7C9}">
      <dsp:nvSpPr>
        <dsp:cNvPr id="0" name=""/>
        <dsp:cNvSpPr/>
      </dsp:nvSpPr>
      <dsp:spPr>
        <a:xfrm>
          <a:off x="371051" y="1809781"/>
          <a:ext cx="674638" cy="674638"/>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983180-9ABD-4B49-8EB5-8F06DFDDC550}">
      <dsp:nvSpPr>
        <dsp:cNvPr id="0" name=""/>
        <dsp:cNvSpPr/>
      </dsp:nvSpPr>
      <dsp:spPr>
        <a:xfrm>
          <a:off x="1416740" y="1533792"/>
          <a:ext cx="9025707" cy="1226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817" tIns="129817" rIns="129817" bIns="129817" numCol="1" spcCol="1270" anchor="ctr" anchorCtr="0">
          <a:noAutofit/>
        </a:bodyPr>
        <a:lstStyle/>
        <a:p>
          <a:pPr marL="0" lvl="0" indent="0" algn="l" defTabSz="889000">
            <a:lnSpc>
              <a:spcPct val="100000"/>
            </a:lnSpc>
            <a:spcBef>
              <a:spcPct val="0"/>
            </a:spcBef>
            <a:spcAft>
              <a:spcPct val="35000"/>
            </a:spcAft>
            <a:buNone/>
          </a:pPr>
          <a:r>
            <a:rPr lang="en-US" sz="2000" kern="1200" noProof="0"/>
            <a:t>Machine learning systems can handle billions of transactions and respond in real-time with accuracy, computing risk scores during transactional events in less than 100 milliseconds </a:t>
          </a:r>
          <a:r>
            <a:rPr lang="en-US" sz="2000" b="0" kern="1200" noProof="0">
              <a:hlinkClick xmlns:r="http://schemas.openxmlformats.org/officeDocument/2006/relationships" r:id="rId6"/>
            </a:rPr>
            <a:t>[Fraud.com]</a:t>
          </a:r>
          <a:r>
            <a:rPr lang="en-US" sz="2000" kern="1200" noProof="0"/>
            <a:t>.</a:t>
          </a:r>
          <a:endParaRPr lang="en-US" sz="2000" b="0" kern="1200" noProof="0"/>
        </a:p>
      </dsp:txBody>
      <dsp:txXfrm>
        <a:off x="1416740" y="1533792"/>
        <a:ext cx="9025707" cy="1226615"/>
      </dsp:txXfrm>
    </dsp:sp>
    <dsp:sp modelId="{AD74992C-C8A4-42B7-9460-83A785FF47F5}">
      <dsp:nvSpPr>
        <dsp:cNvPr id="0" name=""/>
        <dsp:cNvSpPr/>
      </dsp:nvSpPr>
      <dsp:spPr>
        <a:xfrm>
          <a:off x="0" y="3067061"/>
          <a:ext cx="10442448" cy="12266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567482-D0B9-42C7-954B-13E94EB7E81D}">
      <dsp:nvSpPr>
        <dsp:cNvPr id="0" name=""/>
        <dsp:cNvSpPr/>
      </dsp:nvSpPr>
      <dsp:spPr>
        <a:xfrm>
          <a:off x="371051" y="3343050"/>
          <a:ext cx="674638" cy="67463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36525C-241D-4DC1-BBC9-BDB696006987}">
      <dsp:nvSpPr>
        <dsp:cNvPr id="0" name=""/>
        <dsp:cNvSpPr/>
      </dsp:nvSpPr>
      <dsp:spPr>
        <a:xfrm>
          <a:off x="1416740" y="3067061"/>
          <a:ext cx="9025707" cy="1226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817" tIns="129817" rIns="129817" bIns="129817" numCol="1" spcCol="1270" anchor="ctr" anchorCtr="0">
          <a:noAutofit/>
        </a:bodyPr>
        <a:lstStyle/>
        <a:p>
          <a:pPr marL="0" lvl="0" indent="0" algn="l" defTabSz="889000">
            <a:lnSpc>
              <a:spcPct val="100000"/>
            </a:lnSpc>
            <a:spcBef>
              <a:spcPct val="0"/>
            </a:spcBef>
            <a:spcAft>
              <a:spcPct val="35000"/>
            </a:spcAft>
            <a:buNone/>
          </a:pPr>
          <a:r>
            <a:rPr lang="en-US" sz="2000" kern="1200" noProof="0"/>
            <a:t>Machine learning systems never stop learning and can detect new fraud scenarios and patterns quickly and accurately, helping organizations stay up to date with evolving threats </a:t>
          </a:r>
          <a:r>
            <a:rPr lang="en-US" sz="2000" b="0" kern="1200" noProof="0">
              <a:hlinkClick xmlns:r="http://schemas.openxmlformats.org/officeDocument/2006/relationships" r:id="rId6"/>
            </a:rPr>
            <a:t>[Fraud.com]</a:t>
          </a:r>
          <a:r>
            <a:rPr lang="en-US" sz="2000" kern="1200" noProof="0"/>
            <a:t>. </a:t>
          </a:r>
          <a:endParaRPr lang="en-US" sz="2000" b="0" kern="1200" noProof="0"/>
        </a:p>
      </dsp:txBody>
      <dsp:txXfrm>
        <a:off x="1416740" y="3067061"/>
        <a:ext cx="9025707" cy="12266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18504-FD35-420C-9D4B-9FE7B9EBB3AA}">
      <dsp:nvSpPr>
        <dsp:cNvPr id="0" name=""/>
        <dsp:cNvSpPr/>
      </dsp:nvSpPr>
      <dsp:spPr>
        <a:xfrm>
          <a:off x="0" y="3112"/>
          <a:ext cx="5492833" cy="6629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9BBEE1-F54F-498F-BBE6-A94E43334C1E}">
      <dsp:nvSpPr>
        <dsp:cNvPr id="0" name=""/>
        <dsp:cNvSpPr/>
      </dsp:nvSpPr>
      <dsp:spPr>
        <a:xfrm>
          <a:off x="200548" y="152280"/>
          <a:ext cx="364633" cy="36463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C7DF313-05A2-4B9D-9376-E251702F841A}">
      <dsp:nvSpPr>
        <dsp:cNvPr id="0" name=""/>
        <dsp:cNvSpPr/>
      </dsp:nvSpPr>
      <dsp:spPr>
        <a:xfrm>
          <a:off x="765729" y="3112"/>
          <a:ext cx="4727104" cy="662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64" tIns="70164" rIns="70164" bIns="70164" numCol="1" spcCol="1270" anchor="ctr" anchorCtr="0">
          <a:noAutofit/>
        </a:bodyPr>
        <a:lstStyle/>
        <a:p>
          <a:pPr marL="0" lvl="0" indent="0" algn="l" defTabSz="711200">
            <a:lnSpc>
              <a:spcPct val="100000"/>
            </a:lnSpc>
            <a:spcBef>
              <a:spcPct val="0"/>
            </a:spcBef>
            <a:spcAft>
              <a:spcPct val="35000"/>
            </a:spcAft>
            <a:buNone/>
          </a:pPr>
          <a:r>
            <a:rPr lang="en-US" sz="1600" kern="1200" noProof="0"/>
            <a:t>Source: Kaggle</a:t>
          </a:r>
          <a:r>
            <a:rPr lang="en-US" sz="1600" kern="1200" noProof="0">
              <a:latin typeface="Walbaum Display"/>
            </a:rPr>
            <a:t> </a:t>
          </a:r>
          <a:r>
            <a:rPr lang="en-US" sz="1600" kern="1200" noProof="0"/>
            <a:t> “Credit Card Fraud Detection”</a:t>
          </a:r>
          <a:endParaRPr lang="en-US" sz="1600" kern="1200" noProof="0">
            <a:latin typeface="Walbaum Display"/>
          </a:endParaRPr>
        </a:p>
      </dsp:txBody>
      <dsp:txXfrm>
        <a:off x="765729" y="3112"/>
        <a:ext cx="4727104" cy="662969"/>
      </dsp:txXfrm>
    </dsp:sp>
    <dsp:sp modelId="{30A24209-E394-43BA-8BCB-B53BB1ACE8CD}">
      <dsp:nvSpPr>
        <dsp:cNvPr id="0" name=""/>
        <dsp:cNvSpPr/>
      </dsp:nvSpPr>
      <dsp:spPr>
        <a:xfrm>
          <a:off x="0" y="831824"/>
          <a:ext cx="5492833" cy="6629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D67C6E-89EB-4C27-93CF-855FB6BF985A}">
      <dsp:nvSpPr>
        <dsp:cNvPr id="0" name=""/>
        <dsp:cNvSpPr/>
      </dsp:nvSpPr>
      <dsp:spPr>
        <a:xfrm>
          <a:off x="200548" y="980992"/>
          <a:ext cx="364633" cy="36463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43EB942-3100-4820-AE13-965650A416EF}">
      <dsp:nvSpPr>
        <dsp:cNvPr id="0" name=""/>
        <dsp:cNvSpPr/>
      </dsp:nvSpPr>
      <dsp:spPr>
        <a:xfrm>
          <a:off x="765729" y="831824"/>
          <a:ext cx="4727104" cy="662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64" tIns="70164" rIns="70164" bIns="70164" numCol="1" spcCol="1270" anchor="ctr" anchorCtr="0">
          <a:noAutofit/>
        </a:bodyPr>
        <a:lstStyle/>
        <a:p>
          <a:pPr marL="0" lvl="0" indent="0" algn="l" defTabSz="711200">
            <a:lnSpc>
              <a:spcPct val="100000"/>
            </a:lnSpc>
            <a:spcBef>
              <a:spcPct val="0"/>
            </a:spcBef>
            <a:spcAft>
              <a:spcPct val="35000"/>
            </a:spcAft>
            <a:buNone/>
          </a:pPr>
          <a:r>
            <a:rPr lang="en-US" sz="1600" kern="1200" noProof="0"/>
            <a:t>Scope: 284 807 transactions · 2 days (Sept 2013)</a:t>
          </a:r>
        </a:p>
      </dsp:txBody>
      <dsp:txXfrm>
        <a:off x="765729" y="831824"/>
        <a:ext cx="4727104" cy="662969"/>
      </dsp:txXfrm>
    </dsp:sp>
    <dsp:sp modelId="{EC1257E9-0285-47C2-8D12-80136923BC00}">
      <dsp:nvSpPr>
        <dsp:cNvPr id="0" name=""/>
        <dsp:cNvSpPr/>
      </dsp:nvSpPr>
      <dsp:spPr>
        <a:xfrm>
          <a:off x="0" y="1660536"/>
          <a:ext cx="5492833" cy="6629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D4585E-DB1F-4CCD-BB6A-4DE55AC90CEA}">
      <dsp:nvSpPr>
        <dsp:cNvPr id="0" name=""/>
        <dsp:cNvSpPr/>
      </dsp:nvSpPr>
      <dsp:spPr>
        <a:xfrm>
          <a:off x="200548" y="1809704"/>
          <a:ext cx="364633" cy="36463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1768B24-CF87-4F97-A07C-6CE2C9E76C45}">
      <dsp:nvSpPr>
        <dsp:cNvPr id="0" name=""/>
        <dsp:cNvSpPr/>
      </dsp:nvSpPr>
      <dsp:spPr>
        <a:xfrm>
          <a:off x="765729" y="1660536"/>
          <a:ext cx="4727104" cy="662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64" tIns="70164" rIns="70164" bIns="70164" numCol="1" spcCol="1270" anchor="ctr" anchorCtr="0">
          <a:noAutofit/>
        </a:bodyPr>
        <a:lstStyle/>
        <a:p>
          <a:pPr marL="0" lvl="0" indent="0" algn="l" defTabSz="711200">
            <a:lnSpc>
              <a:spcPct val="100000"/>
            </a:lnSpc>
            <a:spcBef>
              <a:spcPct val="0"/>
            </a:spcBef>
            <a:spcAft>
              <a:spcPct val="35000"/>
            </a:spcAft>
            <a:buNone/>
          </a:pPr>
          <a:r>
            <a:rPr lang="en-US" sz="1600" kern="1200" noProof="0"/>
            <a:t>Features: 31 total → 28 PCA-anonymized + Time + Amount + Class</a:t>
          </a:r>
        </a:p>
      </dsp:txBody>
      <dsp:txXfrm>
        <a:off x="765729" y="1660536"/>
        <a:ext cx="4727104" cy="662969"/>
      </dsp:txXfrm>
    </dsp:sp>
    <dsp:sp modelId="{1AF40A3A-068F-471A-B3E0-0A12827D120F}">
      <dsp:nvSpPr>
        <dsp:cNvPr id="0" name=""/>
        <dsp:cNvSpPr/>
      </dsp:nvSpPr>
      <dsp:spPr>
        <a:xfrm>
          <a:off x="0" y="2489248"/>
          <a:ext cx="5492833" cy="6629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4404D4-F361-41D6-8CDE-5D4D9E1EDCE4}">
      <dsp:nvSpPr>
        <dsp:cNvPr id="0" name=""/>
        <dsp:cNvSpPr/>
      </dsp:nvSpPr>
      <dsp:spPr>
        <a:xfrm>
          <a:off x="200548" y="2638416"/>
          <a:ext cx="364633" cy="36463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AF1397F-ECC3-478F-891D-E8C128C3BBAB}">
      <dsp:nvSpPr>
        <dsp:cNvPr id="0" name=""/>
        <dsp:cNvSpPr/>
      </dsp:nvSpPr>
      <dsp:spPr>
        <a:xfrm>
          <a:off x="765729" y="2489248"/>
          <a:ext cx="4727104" cy="662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64" tIns="70164" rIns="70164" bIns="70164" numCol="1" spcCol="1270" anchor="ctr" anchorCtr="0">
          <a:noAutofit/>
        </a:bodyPr>
        <a:lstStyle/>
        <a:p>
          <a:pPr marL="0" lvl="0" indent="0" algn="l" defTabSz="711200">
            <a:lnSpc>
              <a:spcPct val="100000"/>
            </a:lnSpc>
            <a:spcBef>
              <a:spcPct val="0"/>
            </a:spcBef>
            <a:spcAft>
              <a:spcPct val="35000"/>
            </a:spcAft>
            <a:buNone/>
          </a:pPr>
          <a:r>
            <a:rPr lang="en-US" sz="1600" kern="1200" noProof="0"/>
            <a:t>Class: 0 = legitimate · 1 = fraud</a:t>
          </a:r>
        </a:p>
      </dsp:txBody>
      <dsp:txXfrm>
        <a:off x="765729" y="2489248"/>
        <a:ext cx="4727104" cy="662969"/>
      </dsp:txXfrm>
    </dsp:sp>
    <dsp:sp modelId="{FD272C4A-118C-48AB-9E7B-14B652C607F4}">
      <dsp:nvSpPr>
        <dsp:cNvPr id="0" name=""/>
        <dsp:cNvSpPr/>
      </dsp:nvSpPr>
      <dsp:spPr>
        <a:xfrm>
          <a:off x="0" y="3317959"/>
          <a:ext cx="5492833" cy="6629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E84159-754C-4167-8A0E-A51801BC49C3}">
      <dsp:nvSpPr>
        <dsp:cNvPr id="0" name=""/>
        <dsp:cNvSpPr/>
      </dsp:nvSpPr>
      <dsp:spPr>
        <a:xfrm>
          <a:off x="200548" y="3467128"/>
          <a:ext cx="364633" cy="364633"/>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ACE9AC6-8A6F-4170-AEBC-AAFBD42432D6}">
      <dsp:nvSpPr>
        <dsp:cNvPr id="0" name=""/>
        <dsp:cNvSpPr/>
      </dsp:nvSpPr>
      <dsp:spPr>
        <a:xfrm>
          <a:off x="765729" y="3317959"/>
          <a:ext cx="4727104" cy="662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64" tIns="70164" rIns="70164" bIns="70164" numCol="1" spcCol="1270" anchor="ctr" anchorCtr="0">
          <a:noAutofit/>
        </a:bodyPr>
        <a:lstStyle/>
        <a:p>
          <a:pPr marL="0" lvl="0" indent="0" algn="l" defTabSz="711200">
            <a:lnSpc>
              <a:spcPct val="100000"/>
            </a:lnSpc>
            <a:spcBef>
              <a:spcPct val="0"/>
            </a:spcBef>
            <a:spcAft>
              <a:spcPct val="35000"/>
            </a:spcAft>
            <a:buNone/>
          </a:pPr>
          <a:r>
            <a:rPr lang="en-US" sz="1600" kern="1200" noProof="0"/>
            <a:t>Note: All numeric · already clean (no missing values)</a:t>
          </a:r>
        </a:p>
      </dsp:txBody>
      <dsp:txXfrm>
        <a:off x="765729" y="3317959"/>
        <a:ext cx="4727104" cy="6629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9A5A8-2FB7-4D1A-BB90-2A554E284FD2}">
      <dsp:nvSpPr>
        <dsp:cNvPr id="0" name=""/>
        <dsp:cNvSpPr/>
      </dsp:nvSpPr>
      <dsp:spPr>
        <a:xfrm>
          <a:off x="151" y="428897"/>
          <a:ext cx="807679" cy="8076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EEDD7A-14CD-4B5C-B30F-E26F400E44E3}">
      <dsp:nvSpPr>
        <dsp:cNvPr id="0" name=""/>
        <dsp:cNvSpPr/>
      </dsp:nvSpPr>
      <dsp:spPr>
        <a:xfrm>
          <a:off x="151" y="1367556"/>
          <a:ext cx="2307656" cy="1115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noProof="0"/>
            <a:t> In our dataset, there are 284,807 transactions, but only 492 are fraudulent, which is just 0.172%</a:t>
          </a:r>
        </a:p>
      </dsp:txBody>
      <dsp:txXfrm>
        <a:off x="151" y="1367556"/>
        <a:ext cx="2307656" cy="1115040"/>
      </dsp:txXfrm>
    </dsp:sp>
    <dsp:sp modelId="{4A5896DC-28D6-4C62-8322-4BAC28617DC1}">
      <dsp:nvSpPr>
        <dsp:cNvPr id="0" name=""/>
        <dsp:cNvSpPr/>
      </dsp:nvSpPr>
      <dsp:spPr>
        <a:xfrm>
          <a:off x="151" y="2543517"/>
          <a:ext cx="2307656" cy="931403"/>
        </a:xfrm>
        <a:prstGeom prst="rect">
          <a:avLst/>
        </a:prstGeom>
        <a:noFill/>
        <a:ln>
          <a:noFill/>
        </a:ln>
        <a:effectLst/>
      </dsp:spPr>
      <dsp:style>
        <a:lnRef idx="0">
          <a:scrgbClr r="0" g="0" b="0"/>
        </a:lnRef>
        <a:fillRef idx="0">
          <a:scrgbClr r="0" g="0" b="0"/>
        </a:fillRef>
        <a:effectRef idx="0">
          <a:scrgbClr r="0" g="0" b="0"/>
        </a:effectRef>
        <a:fontRef idx="minor"/>
      </dsp:style>
    </dsp:sp>
    <dsp:sp modelId="{20705CEB-DD49-4383-B088-9960459800A6}">
      <dsp:nvSpPr>
        <dsp:cNvPr id="0" name=""/>
        <dsp:cNvSpPr/>
      </dsp:nvSpPr>
      <dsp:spPr>
        <a:xfrm>
          <a:off x="2711647" y="428897"/>
          <a:ext cx="807679" cy="8076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2B1139-38EA-4027-B8FC-D6F7CB17105D}">
      <dsp:nvSpPr>
        <dsp:cNvPr id="0" name=""/>
        <dsp:cNvSpPr/>
      </dsp:nvSpPr>
      <dsp:spPr>
        <a:xfrm>
          <a:off x="2711647" y="1367556"/>
          <a:ext cx="2307656" cy="1115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noProof="0"/>
            <a:t>This extreme class imbalance makes fraud detection challenging :</a:t>
          </a:r>
        </a:p>
      </dsp:txBody>
      <dsp:txXfrm>
        <a:off x="2711647" y="1367556"/>
        <a:ext cx="2307656" cy="1115040"/>
      </dsp:txXfrm>
    </dsp:sp>
    <dsp:sp modelId="{0E2FBB6C-7BBA-48CF-8F0E-0365FC918B7D}">
      <dsp:nvSpPr>
        <dsp:cNvPr id="0" name=""/>
        <dsp:cNvSpPr/>
      </dsp:nvSpPr>
      <dsp:spPr>
        <a:xfrm>
          <a:off x="2711647" y="2543517"/>
          <a:ext cx="2307656" cy="931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noProof="0"/>
            <a:t>A model could simply predict “no fraud” all the time and still achieve high accuracy  but miss almost all fraud cases.</a:t>
          </a:r>
        </a:p>
      </dsp:txBody>
      <dsp:txXfrm>
        <a:off x="2711647" y="2543517"/>
        <a:ext cx="2307656" cy="931403"/>
      </dsp:txXfrm>
    </dsp:sp>
    <dsp:sp modelId="{6C544C45-3120-4C39-9BB7-B79AF6E18ED2}">
      <dsp:nvSpPr>
        <dsp:cNvPr id="0" name=""/>
        <dsp:cNvSpPr/>
      </dsp:nvSpPr>
      <dsp:spPr>
        <a:xfrm>
          <a:off x="5423143" y="310752"/>
          <a:ext cx="807679" cy="8076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9BE223-26D0-4D34-97CA-57A1211438D0}">
      <dsp:nvSpPr>
        <dsp:cNvPr id="0" name=""/>
        <dsp:cNvSpPr/>
      </dsp:nvSpPr>
      <dsp:spPr>
        <a:xfrm>
          <a:off x="5423143" y="1259571"/>
          <a:ext cx="2307656" cy="1115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noProof="0"/>
            <a:t>That’s why our performance focus was not on accuracy, but on :</a:t>
          </a:r>
        </a:p>
      </dsp:txBody>
      <dsp:txXfrm>
        <a:off x="5423143" y="1259571"/>
        <a:ext cx="2307656" cy="1115040"/>
      </dsp:txXfrm>
    </dsp:sp>
    <dsp:sp modelId="{469F4484-436F-4A32-93EC-6E862935A770}">
      <dsp:nvSpPr>
        <dsp:cNvPr id="0" name=""/>
        <dsp:cNvSpPr/>
      </dsp:nvSpPr>
      <dsp:spPr>
        <a:xfrm>
          <a:off x="5423143" y="2440258"/>
          <a:ext cx="2307656" cy="1152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noProof="0"/>
            <a:t>Maximizing Recall → catching as many fraudulent transactions as possible (minimizing false negatives).</a:t>
          </a:r>
        </a:p>
        <a:p>
          <a:pPr marL="0" lvl="0" indent="0" algn="l" defTabSz="488950">
            <a:lnSpc>
              <a:spcPct val="100000"/>
            </a:lnSpc>
            <a:spcBef>
              <a:spcPct val="0"/>
            </a:spcBef>
            <a:spcAft>
              <a:spcPct val="35000"/>
            </a:spcAft>
            <a:buNone/>
          </a:pPr>
          <a:r>
            <a:rPr lang="en-US" sz="1100" b="0" kern="1200" noProof="0"/>
            <a:t>Maintaining acceptable accuracy → to reduce the number of false alarms..</a:t>
          </a:r>
        </a:p>
        <a:p>
          <a:pPr marL="0" lvl="0" indent="0" algn="l" defTabSz="488950">
            <a:lnSpc>
              <a:spcPct val="100000"/>
            </a:lnSpc>
            <a:spcBef>
              <a:spcPct val="0"/>
            </a:spcBef>
            <a:spcAft>
              <a:spcPct val="35000"/>
            </a:spcAft>
            <a:buNone/>
          </a:pPr>
          <a:r>
            <a:rPr lang="en-US" sz="1100" b="0" kern="1200" noProof="0"/>
            <a:t>Using AUC-ROC as a key overall metric.</a:t>
          </a:r>
        </a:p>
      </dsp:txBody>
      <dsp:txXfrm>
        <a:off x="5423143" y="2440258"/>
        <a:ext cx="2307656" cy="1152808"/>
      </dsp:txXfrm>
    </dsp:sp>
    <dsp:sp modelId="{D3573E16-947F-48AA-A719-FB5496742335}">
      <dsp:nvSpPr>
        <dsp:cNvPr id="0" name=""/>
        <dsp:cNvSpPr/>
      </dsp:nvSpPr>
      <dsp:spPr>
        <a:xfrm>
          <a:off x="8134640" y="310752"/>
          <a:ext cx="807679" cy="8076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A390A2-063B-4BF9-9699-06353565D5C9}">
      <dsp:nvSpPr>
        <dsp:cNvPr id="0" name=""/>
        <dsp:cNvSpPr/>
      </dsp:nvSpPr>
      <dsp:spPr>
        <a:xfrm>
          <a:off x="8134640" y="1259571"/>
          <a:ext cx="2307656" cy="1115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noProof="0"/>
            <a:t>⚠️ This is critical in real-world banking: missing a fraudulent transaction is much more costly than flagging a legitimate one.</a:t>
          </a:r>
        </a:p>
      </dsp:txBody>
      <dsp:txXfrm>
        <a:off x="8134640" y="1259571"/>
        <a:ext cx="2307656" cy="1115040"/>
      </dsp:txXfrm>
    </dsp:sp>
    <dsp:sp modelId="{7B10FDD3-5FB6-40B2-BF7C-67BB0EBEE36A}">
      <dsp:nvSpPr>
        <dsp:cNvPr id="0" name=""/>
        <dsp:cNvSpPr/>
      </dsp:nvSpPr>
      <dsp:spPr>
        <a:xfrm>
          <a:off x="8134640" y="2440258"/>
          <a:ext cx="2307656" cy="115280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94E440-8492-4353-A43C-2FD5F778BF91}">
      <dsp:nvSpPr>
        <dsp:cNvPr id="0" name=""/>
        <dsp:cNvSpPr/>
      </dsp:nvSpPr>
      <dsp:spPr>
        <a:xfrm>
          <a:off x="0" y="3112"/>
          <a:ext cx="5492833" cy="6629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E90F76-859C-42C0-867C-DC92EE9D021F}">
      <dsp:nvSpPr>
        <dsp:cNvPr id="0" name=""/>
        <dsp:cNvSpPr/>
      </dsp:nvSpPr>
      <dsp:spPr>
        <a:xfrm>
          <a:off x="200548" y="152280"/>
          <a:ext cx="364633" cy="36463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7B7C67-73F9-4161-978F-F4A3D4BCD9C7}">
      <dsp:nvSpPr>
        <dsp:cNvPr id="0" name=""/>
        <dsp:cNvSpPr/>
      </dsp:nvSpPr>
      <dsp:spPr>
        <a:xfrm>
          <a:off x="765729" y="3112"/>
          <a:ext cx="4727104" cy="662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64" tIns="70164" rIns="70164" bIns="70164" numCol="1" spcCol="1270" anchor="ctr" anchorCtr="0">
          <a:noAutofit/>
        </a:bodyPr>
        <a:lstStyle/>
        <a:p>
          <a:pPr marL="0" lvl="0" indent="0" algn="l" defTabSz="711200">
            <a:lnSpc>
              <a:spcPct val="100000"/>
            </a:lnSpc>
            <a:spcBef>
              <a:spcPct val="0"/>
            </a:spcBef>
            <a:spcAft>
              <a:spcPct val="35000"/>
            </a:spcAft>
            <a:buNone/>
          </a:pPr>
          <a:r>
            <a:rPr lang="en-US" sz="1600" kern="1200" noProof="0"/>
            <a:t>Timeline: 2 days of transactions </a:t>
          </a:r>
        </a:p>
      </dsp:txBody>
      <dsp:txXfrm>
        <a:off x="765729" y="3112"/>
        <a:ext cx="4727104" cy="662969"/>
      </dsp:txXfrm>
    </dsp:sp>
    <dsp:sp modelId="{B13BCBDC-6271-485F-BCA1-BB9A370A4B3E}">
      <dsp:nvSpPr>
        <dsp:cNvPr id="0" name=""/>
        <dsp:cNvSpPr/>
      </dsp:nvSpPr>
      <dsp:spPr>
        <a:xfrm>
          <a:off x="0" y="831824"/>
          <a:ext cx="5492833" cy="6629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2DC529-E298-4A14-AD1A-07EF05D6D260}">
      <dsp:nvSpPr>
        <dsp:cNvPr id="0" name=""/>
        <dsp:cNvSpPr/>
      </dsp:nvSpPr>
      <dsp:spPr>
        <a:xfrm>
          <a:off x="200548" y="980992"/>
          <a:ext cx="364633" cy="36463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55249A-1E3A-46B4-ACD0-183122A6DEFE}">
      <dsp:nvSpPr>
        <dsp:cNvPr id="0" name=""/>
        <dsp:cNvSpPr/>
      </dsp:nvSpPr>
      <dsp:spPr>
        <a:xfrm>
          <a:off x="765729" y="831824"/>
          <a:ext cx="4727104" cy="662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64" tIns="70164" rIns="70164" bIns="70164" numCol="1" spcCol="1270" anchor="ctr" anchorCtr="0">
          <a:noAutofit/>
        </a:bodyPr>
        <a:lstStyle/>
        <a:p>
          <a:pPr marL="0" lvl="0" indent="0" algn="l" defTabSz="711200">
            <a:lnSpc>
              <a:spcPct val="100000"/>
            </a:lnSpc>
            <a:spcBef>
              <a:spcPct val="0"/>
            </a:spcBef>
            <a:spcAft>
              <a:spcPct val="35000"/>
            </a:spcAft>
            <a:buNone/>
          </a:pPr>
          <a:r>
            <a:rPr lang="en-US" sz="1600" kern="1200" noProof="0"/>
            <a:t>Observation: 2 activity peaks (daytime usage pattern) </a:t>
          </a:r>
        </a:p>
      </dsp:txBody>
      <dsp:txXfrm>
        <a:off x="765729" y="831824"/>
        <a:ext cx="4727104" cy="662969"/>
      </dsp:txXfrm>
    </dsp:sp>
    <dsp:sp modelId="{525B1631-BD35-435C-99FD-9D26B9AD6C57}">
      <dsp:nvSpPr>
        <dsp:cNvPr id="0" name=""/>
        <dsp:cNvSpPr/>
      </dsp:nvSpPr>
      <dsp:spPr>
        <a:xfrm>
          <a:off x="0" y="1660536"/>
          <a:ext cx="5492833" cy="6629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06B9D6-B0DA-4FBA-AD45-7E538C8B8E8B}">
      <dsp:nvSpPr>
        <dsp:cNvPr id="0" name=""/>
        <dsp:cNvSpPr/>
      </dsp:nvSpPr>
      <dsp:spPr>
        <a:xfrm>
          <a:off x="200548" y="1809704"/>
          <a:ext cx="364633" cy="36463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7DCD7C-0074-4F6E-8936-1ADF947A1BEE}">
      <dsp:nvSpPr>
        <dsp:cNvPr id="0" name=""/>
        <dsp:cNvSpPr/>
      </dsp:nvSpPr>
      <dsp:spPr>
        <a:xfrm>
          <a:off x="765729" y="1660536"/>
          <a:ext cx="4727104" cy="662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64" tIns="70164" rIns="70164" bIns="70164" numCol="1" spcCol="1270" anchor="ctr" anchorCtr="0">
          <a:noAutofit/>
        </a:bodyPr>
        <a:lstStyle/>
        <a:p>
          <a:pPr marL="0" lvl="0" indent="0" algn="l" defTabSz="711200">
            <a:lnSpc>
              <a:spcPct val="100000"/>
            </a:lnSpc>
            <a:spcBef>
              <a:spcPct val="0"/>
            </a:spcBef>
            <a:spcAft>
              <a:spcPct val="35000"/>
            </a:spcAft>
            <a:buNone/>
          </a:pPr>
          <a:r>
            <a:rPr lang="en-US" sz="1600" kern="1200" noProof="0"/>
            <a:t>Frauds: evenly distributed across time </a:t>
          </a:r>
        </a:p>
      </dsp:txBody>
      <dsp:txXfrm>
        <a:off x="765729" y="1660536"/>
        <a:ext cx="4727104" cy="662969"/>
      </dsp:txXfrm>
    </dsp:sp>
    <dsp:sp modelId="{07C8FD19-A436-4E84-B332-E3EA9AFAEACE}">
      <dsp:nvSpPr>
        <dsp:cNvPr id="0" name=""/>
        <dsp:cNvSpPr/>
      </dsp:nvSpPr>
      <dsp:spPr>
        <a:xfrm>
          <a:off x="0" y="2489248"/>
          <a:ext cx="5492833" cy="6629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06837D-104F-4238-97B5-D021B48CA7BE}">
      <dsp:nvSpPr>
        <dsp:cNvPr id="0" name=""/>
        <dsp:cNvSpPr/>
      </dsp:nvSpPr>
      <dsp:spPr>
        <a:xfrm>
          <a:off x="200548" y="2638416"/>
          <a:ext cx="364633" cy="36463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2F309D-442F-487E-976C-16FAD09CBC10}">
      <dsp:nvSpPr>
        <dsp:cNvPr id="0" name=""/>
        <dsp:cNvSpPr/>
      </dsp:nvSpPr>
      <dsp:spPr>
        <a:xfrm>
          <a:off x="765729" y="2489248"/>
          <a:ext cx="4727104" cy="662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64" tIns="70164" rIns="70164" bIns="70164" numCol="1" spcCol="1270" anchor="ctr" anchorCtr="0">
          <a:noAutofit/>
        </a:bodyPr>
        <a:lstStyle/>
        <a:p>
          <a:pPr marL="0" lvl="0" indent="0" algn="l" defTabSz="711200">
            <a:lnSpc>
              <a:spcPct val="100000"/>
            </a:lnSpc>
            <a:spcBef>
              <a:spcPct val="0"/>
            </a:spcBef>
            <a:spcAft>
              <a:spcPct val="35000"/>
            </a:spcAft>
            <a:buNone/>
          </a:pPr>
          <a:r>
            <a:rPr lang="en-US" sz="1600" kern="1200" noProof="0"/>
            <a:t>Insight: time ≠ strong predictor </a:t>
          </a:r>
        </a:p>
      </dsp:txBody>
      <dsp:txXfrm>
        <a:off x="765729" y="2489248"/>
        <a:ext cx="4727104" cy="662969"/>
      </dsp:txXfrm>
    </dsp:sp>
    <dsp:sp modelId="{DDB81ECD-D112-40BC-8558-1C0E758A4FFA}">
      <dsp:nvSpPr>
        <dsp:cNvPr id="0" name=""/>
        <dsp:cNvSpPr/>
      </dsp:nvSpPr>
      <dsp:spPr>
        <a:xfrm>
          <a:off x="0" y="3317959"/>
          <a:ext cx="5492833" cy="6629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F94AD4-33C0-4FFF-A177-06A3C8B9300A}">
      <dsp:nvSpPr>
        <dsp:cNvPr id="0" name=""/>
        <dsp:cNvSpPr/>
      </dsp:nvSpPr>
      <dsp:spPr>
        <a:xfrm>
          <a:off x="200548" y="3467128"/>
          <a:ext cx="364633" cy="364633"/>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57F366-15CD-4322-9174-E0EEF3552943}">
      <dsp:nvSpPr>
        <dsp:cNvPr id="0" name=""/>
        <dsp:cNvSpPr/>
      </dsp:nvSpPr>
      <dsp:spPr>
        <a:xfrm>
          <a:off x="765729" y="3317959"/>
          <a:ext cx="4727104" cy="662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64" tIns="70164" rIns="70164" bIns="70164" numCol="1" spcCol="1270" anchor="ctr" anchorCtr="0">
          <a:noAutofit/>
        </a:bodyPr>
        <a:lstStyle/>
        <a:p>
          <a:pPr marL="0" lvl="0" indent="0" algn="l" defTabSz="711200">
            <a:lnSpc>
              <a:spcPct val="100000"/>
            </a:lnSpc>
            <a:spcBef>
              <a:spcPct val="0"/>
            </a:spcBef>
            <a:spcAft>
              <a:spcPct val="35000"/>
            </a:spcAft>
            <a:buNone/>
          </a:pPr>
          <a:r>
            <a:rPr lang="en-US" sz="1600" kern="1200" noProof="0"/>
            <a:t>Implication: detection requires combining multiple features </a:t>
          </a:r>
        </a:p>
      </dsp:txBody>
      <dsp:txXfrm>
        <a:off x="765729" y="3317959"/>
        <a:ext cx="4727104" cy="6629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15F04D-E7B9-4A09-893F-6F54A464DB9B}">
      <dsp:nvSpPr>
        <dsp:cNvPr id="0" name=""/>
        <dsp:cNvSpPr/>
      </dsp:nvSpPr>
      <dsp:spPr>
        <a:xfrm>
          <a:off x="0" y="3112"/>
          <a:ext cx="5492833" cy="6629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EAFAC9-7E9B-4F2D-95CD-4D4BB8B1F41C}">
      <dsp:nvSpPr>
        <dsp:cNvPr id="0" name=""/>
        <dsp:cNvSpPr/>
      </dsp:nvSpPr>
      <dsp:spPr>
        <a:xfrm>
          <a:off x="200548" y="152280"/>
          <a:ext cx="364633" cy="36463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AE9688-DD2D-4D97-9B68-8920CADF0D83}">
      <dsp:nvSpPr>
        <dsp:cNvPr id="0" name=""/>
        <dsp:cNvSpPr/>
      </dsp:nvSpPr>
      <dsp:spPr>
        <a:xfrm>
          <a:off x="765729" y="3112"/>
          <a:ext cx="4727104" cy="662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64" tIns="70164" rIns="70164" bIns="70164" numCol="1" spcCol="1270" anchor="ctr" anchorCtr="0">
          <a:noAutofit/>
        </a:bodyPr>
        <a:lstStyle/>
        <a:p>
          <a:pPr marL="0" lvl="0" indent="0" algn="l" defTabSz="755650">
            <a:lnSpc>
              <a:spcPct val="100000"/>
            </a:lnSpc>
            <a:spcBef>
              <a:spcPct val="0"/>
            </a:spcBef>
            <a:spcAft>
              <a:spcPct val="35000"/>
            </a:spcAft>
            <a:buNone/>
          </a:pPr>
          <a:r>
            <a:rPr lang="en-US" sz="1700" kern="1200" noProof="0">
              <a:latin typeface="Aptos Light"/>
            </a:rPr>
            <a:t>Split: 80 % train · 10 % validation · 10 % test</a:t>
          </a:r>
          <a:endParaRPr lang="en-US" sz="1700" kern="1200" noProof="0">
            <a:latin typeface="Walbaum Display"/>
          </a:endParaRPr>
        </a:p>
      </dsp:txBody>
      <dsp:txXfrm>
        <a:off x="765729" y="3112"/>
        <a:ext cx="4727104" cy="662969"/>
      </dsp:txXfrm>
    </dsp:sp>
    <dsp:sp modelId="{DF26F03F-3D35-43BC-994D-777EC50D9633}">
      <dsp:nvSpPr>
        <dsp:cNvPr id="0" name=""/>
        <dsp:cNvSpPr/>
      </dsp:nvSpPr>
      <dsp:spPr>
        <a:xfrm>
          <a:off x="0" y="831824"/>
          <a:ext cx="5492833" cy="6629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C359CC-8272-4D30-9510-F0AD083CB428}">
      <dsp:nvSpPr>
        <dsp:cNvPr id="0" name=""/>
        <dsp:cNvSpPr/>
      </dsp:nvSpPr>
      <dsp:spPr>
        <a:xfrm>
          <a:off x="200548" y="980992"/>
          <a:ext cx="364633" cy="36463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4A8C65-1D84-49A5-971B-D173EBE6C454}">
      <dsp:nvSpPr>
        <dsp:cNvPr id="0" name=""/>
        <dsp:cNvSpPr/>
      </dsp:nvSpPr>
      <dsp:spPr>
        <a:xfrm>
          <a:off x="765729" y="831824"/>
          <a:ext cx="4727104" cy="662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64" tIns="70164" rIns="70164" bIns="70164" numCol="1" spcCol="1270" anchor="ctr" anchorCtr="0">
          <a:noAutofit/>
        </a:bodyPr>
        <a:lstStyle/>
        <a:p>
          <a:pPr marL="0" lvl="0" indent="0" algn="l" defTabSz="755650">
            <a:lnSpc>
              <a:spcPct val="100000"/>
            </a:lnSpc>
            <a:spcBef>
              <a:spcPct val="0"/>
            </a:spcBef>
            <a:spcAft>
              <a:spcPct val="35000"/>
            </a:spcAft>
            <a:buNone/>
          </a:pPr>
          <a:r>
            <a:rPr lang="en-US" sz="1700" kern="1200" noProof="0">
              <a:latin typeface="Aptos Light"/>
            </a:rPr>
            <a:t>Scaling: StandardScaler applied on train only</a:t>
          </a:r>
        </a:p>
      </dsp:txBody>
      <dsp:txXfrm>
        <a:off x="765729" y="831824"/>
        <a:ext cx="4727104" cy="662969"/>
      </dsp:txXfrm>
    </dsp:sp>
    <dsp:sp modelId="{F202016D-4505-46DA-B04D-02FAA302EBB7}">
      <dsp:nvSpPr>
        <dsp:cNvPr id="0" name=""/>
        <dsp:cNvSpPr/>
      </dsp:nvSpPr>
      <dsp:spPr>
        <a:xfrm>
          <a:off x="0" y="1660536"/>
          <a:ext cx="5492833" cy="6629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55AB1A-9673-4914-9061-B2235BB593EA}">
      <dsp:nvSpPr>
        <dsp:cNvPr id="0" name=""/>
        <dsp:cNvSpPr/>
      </dsp:nvSpPr>
      <dsp:spPr>
        <a:xfrm>
          <a:off x="200548" y="1809704"/>
          <a:ext cx="364633" cy="36463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5B4288-A353-44B1-8371-4DD1EB8B0A30}">
      <dsp:nvSpPr>
        <dsp:cNvPr id="0" name=""/>
        <dsp:cNvSpPr/>
      </dsp:nvSpPr>
      <dsp:spPr>
        <a:xfrm>
          <a:off x="765729" y="1660536"/>
          <a:ext cx="4727104" cy="662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64" tIns="70164" rIns="70164" bIns="70164" numCol="1" spcCol="1270" anchor="ctr" anchorCtr="0">
          <a:noAutofit/>
        </a:bodyPr>
        <a:lstStyle/>
        <a:p>
          <a:pPr marL="0" lvl="0" indent="0" algn="l" defTabSz="755650">
            <a:lnSpc>
              <a:spcPct val="100000"/>
            </a:lnSpc>
            <a:spcBef>
              <a:spcPct val="0"/>
            </a:spcBef>
            <a:spcAft>
              <a:spcPct val="35000"/>
            </a:spcAft>
            <a:buNone/>
          </a:pPr>
          <a:r>
            <a:rPr lang="en-US" sz="1700" kern="1200" noProof="0">
              <a:latin typeface="Aptos Light"/>
            </a:rPr>
            <a:t>Imbalance: ~0.17 % fraud cases</a:t>
          </a:r>
        </a:p>
      </dsp:txBody>
      <dsp:txXfrm>
        <a:off x="765729" y="1660536"/>
        <a:ext cx="4727104" cy="662969"/>
      </dsp:txXfrm>
    </dsp:sp>
    <dsp:sp modelId="{92EFFD20-A8C4-4E14-B9A9-42C4F994ADB8}">
      <dsp:nvSpPr>
        <dsp:cNvPr id="0" name=""/>
        <dsp:cNvSpPr/>
      </dsp:nvSpPr>
      <dsp:spPr>
        <a:xfrm>
          <a:off x="0" y="2489248"/>
          <a:ext cx="5492833" cy="6629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144964-BB52-4C03-B06D-50EEB3BCAA41}">
      <dsp:nvSpPr>
        <dsp:cNvPr id="0" name=""/>
        <dsp:cNvSpPr/>
      </dsp:nvSpPr>
      <dsp:spPr>
        <a:xfrm>
          <a:off x="200548" y="2638416"/>
          <a:ext cx="364633" cy="36463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F9A092-F758-4D13-BF4E-18891D134F9B}">
      <dsp:nvSpPr>
        <dsp:cNvPr id="0" name=""/>
        <dsp:cNvSpPr/>
      </dsp:nvSpPr>
      <dsp:spPr>
        <a:xfrm>
          <a:off x="765729" y="2489248"/>
          <a:ext cx="4727104" cy="662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64" tIns="70164" rIns="70164" bIns="70164" numCol="1" spcCol="1270" anchor="ctr" anchorCtr="0">
          <a:noAutofit/>
        </a:bodyPr>
        <a:lstStyle/>
        <a:p>
          <a:pPr marL="0" lvl="0" indent="0" algn="l" defTabSz="755650">
            <a:lnSpc>
              <a:spcPct val="100000"/>
            </a:lnSpc>
            <a:spcBef>
              <a:spcPct val="0"/>
            </a:spcBef>
            <a:spcAft>
              <a:spcPct val="35000"/>
            </a:spcAft>
            <a:buNone/>
          </a:pPr>
          <a:r>
            <a:rPr lang="en-US" sz="1700" kern="1200" noProof="0">
              <a:latin typeface="Aptos Light"/>
            </a:rPr>
            <a:t>Solution: oversampling (SMOTE) on train set only</a:t>
          </a:r>
        </a:p>
      </dsp:txBody>
      <dsp:txXfrm>
        <a:off x="765729" y="2489248"/>
        <a:ext cx="4727104" cy="662969"/>
      </dsp:txXfrm>
    </dsp:sp>
    <dsp:sp modelId="{82C08725-90EC-413C-94DA-35FCCDE8644F}">
      <dsp:nvSpPr>
        <dsp:cNvPr id="0" name=""/>
        <dsp:cNvSpPr/>
      </dsp:nvSpPr>
      <dsp:spPr>
        <a:xfrm>
          <a:off x="0" y="3317959"/>
          <a:ext cx="5492833" cy="6629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0A2AF5-9578-4935-B7E5-05248C3414C4}">
      <dsp:nvSpPr>
        <dsp:cNvPr id="0" name=""/>
        <dsp:cNvSpPr/>
      </dsp:nvSpPr>
      <dsp:spPr>
        <a:xfrm>
          <a:off x="200548" y="3467128"/>
          <a:ext cx="364633" cy="364633"/>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CE47E5-72FD-4BDE-814C-06DA3CC0A6D7}">
      <dsp:nvSpPr>
        <dsp:cNvPr id="0" name=""/>
        <dsp:cNvSpPr/>
      </dsp:nvSpPr>
      <dsp:spPr>
        <a:xfrm>
          <a:off x="765729" y="3317959"/>
          <a:ext cx="4727104" cy="662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64" tIns="70164" rIns="70164" bIns="70164" numCol="1" spcCol="1270" anchor="ctr" anchorCtr="0">
          <a:noAutofit/>
        </a:bodyPr>
        <a:lstStyle/>
        <a:p>
          <a:pPr marL="0" lvl="0" indent="0" algn="l" defTabSz="755650">
            <a:lnSpc>
              <a:spcPct val="100000"/>
            </a:lnSpc>
            <a:spcBef>
              <a:spcPct val="0"/>
            </a:spcBef>
            <a:spcAft>
              <a:spcPct val="35000"/>
            </a:spcAft>
            <a:buNone/>
          </a:pPr>
          <a:r>
            <a:rPr lang="en-US" sz="1700" kern="1200" noProof="0">
              <a:latin typeface="Aptos Light"/>
            </a:rPr>
            <a:t>Goal: balanced learning → better fraud recognition</a:t>
          </a:r>
        </a:p>
      </dsp:txBody>
      <dsp:txXfrm>
        <a:off x="765729" y="3317959"/>
        <a:ext cx="4727104" cy="6629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3824F-FB51-41F1-B197-0A87EA20F80D}">
      <dsp:nvSpPr>
        <dsp:cNvPr id="0" name=""/>
        <dsp:cNvSpPr/>
      </dsp:nvSpPr>
      <dsp:spPr>
        <a:xfrm rot="5400000">
          <a:off x="5539337" y="-1389673"/>
          <a:ext cx="3123055" cy="6683166"/>
        </a:xfrm>
        <a:prstGeom prst="round2SameRect">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noProof="0"/>
            <a:t>Started with a basic Decision Tree without hyperparameter tuning.</a:t>
          </a:r>
        </a:p>
        <a:p>
          <a:pPr marL="228600" lvl="1" indent="-228600" algn="l" defTabSz="933450">
            <a:lnSpc>
              <a:spcPct val="90000"/>
            </a:lnSpc>
            <a:spcBef>
              <a:spcPct val="0"/>
            </a:spcBef>
            <a:spcAft>
              <a:spcPct val="15000"/>
            </a:spcAft>
            <a:buChar char="•"/>
          </a:pPr>
          <a:r>
            <a:rPr lang="en-US" sz="2100" kern="1200" noProof="0"/>
            <a:t>A decent baseline, but the recall was slightly too low for our use case.</a:t>
          </a:r>
        </a:p>
        <a:p>
          <a:pPr marL="228600" lvl="1" indent="-228600" algn="l" defTabSz="933450">
            <a:lnSpc>
              <a:spcPct val="90000"/>
            </a:lnSpc>
            <a:spcBef>
              <a:spcPct val="0"/>
            </a:spcBef>
            <a:spcAft>
              <a:spcPct val="15000"/>
            </a:spcAft>
            <a:buChar char="•"/>
          </a:pPr>
          <a:r>
            <a:rPr lang="en-US" sz="2100" kern="1200" noProof="0"/>
            <a:t>Oversampling didn’t improve the results significantly.</a:t>
          </a:r>
        </a:p>
        <a:p>
          <a:pPr marL="228600" lvl="1" indent="-228600" algn="l" defTabSz="933450">
            <a:lnSpc>
              <a:spcPct val="90000"/>
            </a:lnSpc>
            <a:spcBef>
              <a:spcPct val="0"/>
            </a:spcBef>
            <a:spcAft>
              <a:spcPct val="15000"/>
            </a:spcAft>
            <a:buChar char="•"/>
          </a:pPr>
          <a:endParaRPr lang="en-US" sz="2100" kern="1200" noProof="0"/>
        </a:p>
        <a:p>
          <a:pPr marL="228600" lvl="1" indent="-228600" algn="l" defTabSz="933450">
            <a:lnSpc>
              <a:spcPct val="90000"/>
            </a:lnSpc>
            <a:spcBef>
              <a:spcPct val="0"/>
            </a:spcBef>
            <a:spcAft>
              <a:spcPct val="15000"/>
            </a:spcAft>
            <a:buChar char="•"/>
          </a:pPr>
          <a:r>
            <a:rPr lang="en-US" sz="2100" kern="1200" noProof="0"/>
            <a:t>→ Conclusion: fast and simple model, but not powerful enough.</a:t>
          </a:r>
        </a:p>
      </dsp:txBody>
      <dsp:txXfrm rot="-5400000">
        <a:off x="3759282" y="542837"/>
        <a:ext cx="6530711" cy="2818145"/>
      </dsp:txXfrm>
    </dsp:sp>
    <dsp:sp modelId="{E29243DF-A7B8-412F-A045-5A4ED73D351E}">
      <dsp:nvSpPr>
        <dsp:cNvPr id="0" name=""/>
        <dsp:cNvSpPr/>
      </dsp:nvSpPr>
      <dsp:spPr>
        <a:xfrm>
          <a:off x="0" y="0"/>
          <a:ext cx="3759281" cy="390381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noProof="0"/>
            <a:t>🪴</a:t>
          </a:r>
          <a:r>
            <a:rPr lang="en-US" sz="4700" b="1" kern="1200" noProof="0"/>
            <a:t>Decision Tree</a:t>
          </a:r>
          <a:endParaRPr lang="en-US" sz="4700" kern="1200" noProof="0"/>
        </a:p>
      </dsp:txBody>
      <dsp:txXfrm>
        <a:off x="183513" y="183513"/>
        <a:ext cx="3392255" cy="35367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3824F-FB51-41F1-B197-0A87EA20F80D}">
      <dsp:nvSpPr>
        <dsp:cNvPr id="0" name=""/>
        <dsp:cNvSpPr/>
      </dsp:nvSpPr>
      <dsp:spPr>
        <a:xfrm rot="5400000">
          <a:off x="5539337" y="-1389673"/>
          <a:ext cx="3123055" cy="6683166"/>
        </a:xfrm>
        <a:prstGeom prst="round2SameRect">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noProof="0"/>
            <a:t>We applied </a:t>
          </a:r>
          <a:r>
            <a:rPr lang="en-US" sz="1600" kern="1200" noProof="0" err="1"/>
            <a:t>GridSearch</a:t>
          </a:r>
          <a:r>
            <a:rPr lang="en-US" sz="1600" kern="1200" noProof="0"/>
            <a:t> on:</a:t>
          </a:r>
        </a:p>
        <a:p>
          <a:pPr marL="342900" lvl="2" indent="-171450" algn="l" defTabSz="711200">
            <a:lnSpc>
              <a:spcPct val="90000"/>
            </a:lnSpc>
            <a:spcBef>
              <a:spcPct val="0"/>
            </a:spcBef>
            <a:spcAft>
              <a:spcPct val="15000"/>
            </a:spcAft>
            <a:buChar char="•"/>
          </a:pPr>
          <a:r>
            <a:rPr lang="en-US" sz="1600" kern="1200" noProof="0" err="1"/>
            <a:t>n_estimators</a:t>
          </a:r>
          <a:r>
            <a:rPr lang="en-US" sz="1600" kern="1200" noProof="0"/>
            <a:t> = [50, 100]</a:t>
          </a:r>
        </a:p>
        <a:p>
          <a:pPr marL="342900" lvl="2" indent="-171450" algn="l" defTabSz="711200">
            <a:lnSpc>
              <a:spcPct val="90000"/>
            </a:lnSpc>
            <a:spcBef>
              <a:spcPct val="0"/>
            </a:spcBef>
            <a:spcAft>
              <a:spcPct val="15000"/>
            </a:spcAft>
            <a:buChar char="•"/>
          </a:pPr>
          <a:r>
            <a:rPr lang="en-US" sz="1600" kern="1200" noProof="0" err="1"/>
            <a:t>max_depth</a:t>
          </a:r>
          <a:r>
            <a:rPr lang="en-US" sz="1600" kern="1200" noProof="0"/>
            <a:t> = [3, 10]</a:t>
          </a:r>
        </a:p>
        <a:p>
          <a:pPr marL="171450" lvl="1" indent="-171450" algn="l" defTabSz="711200">
            <a:lnSpc>
              <a:spcPct val="90000"/>
            </a:lnSpc>
            <a:spcBef>
              <a:spcPct val="0"/>
            </a:spcBef>
            <a:spcAft>
              <a:spcPct val="15000"/>
            </a:spcAft>
            <a:buChar char="•"/>
          </a:pPr>
          <a:r>
            <a:rPr lang="en-US" sz="1600" kern="1200" noProof="0"/>
            <a:t>After hyperparameter tuning and threshold adjustment:</a:t>
          </a:r>
        </a:p>
        <a:p>
          <a:pPr marL="342900" lvl="2" indent="-171450" algn="l" defTabSz="711200">
            <a:lnSpc>
              <a:spcPct val="90000"/>
            </a:lnSpc>
            <a:spcBef>
              <a:spcPct val="0"/>
            </a:spcBef>
            <a:spcAft>
              <a:spcPct val="15000"/>
            </a:spcAft>
            <a:buChar char="•"/>
          </a:pPr>
          <a:r>
            <a:rPr lang="en-US" sz="1600" kern="1200" noProof="0"/>
            <a:t>Recall = 78 %%</a:t>
          </a:r>
        </a:p>
        <a:p>
          <a:pPr marL="342900" lvl="2" indent="-171450" algn="l" defTabSz="711200">
            <a:lnSpc>
              <a:spcPct val="90000"/>
            </a:lnSpc>
            <a:spcBef>
              <a:spcPct val="0"/>
            </a:spcBef>
            <a:spcAft>
              <a:spcPct val="15000"/>
            </a:spcAft>
            <a:buChar char="•"/>
          </a:pPr>
          <a:r>
            <a:rPr lang="en-US" sz="1600" kern="1200" noProof="0"/>
            <a:t>precision = 94%</a:t>
          </a:r>
        </a:p>
        <a:p>
          <a:pPr marL="171450" lvl="1" indent="-171450" algn="l" defTabSz="711200">
            <a:lnSpc>
              <a:spcPct val="90000"/>
            </a:lnSpc>
            <a:spcBef>
              <a:spcPct val="0"/>
            </a:spcBef>
            <a:spcAft>
              <a:spcPct val="15000"/>
            </a:spcAft>
            <a:buChar char="•"/>
          </a:pPr>
          <a:r>
            <a:rPr lang="en-US" sz="1600" kern="1200" noProof="0"/>
            <a:t>This model offered a strong balance between detecting fraud and avoiding false positives.</a:t>
          </a:r>
        </a:p>
        <a:p>
          <a:pPr marL="171450" lvl="1" indent="-171450" algn="l" defTabSz="711200">
            <a:lnSpc>
              <a:spcPct val="90000"/>
            </a:lnSpc>
            <a:spcBef>
              <a:spcPct val="0"/>
            </a:spcBef>
            <a:spcAft>
              <a:spcPct val="15000"/>
            </a:spcAft>
            <a:buChar char="•"/>
          </a:pPr>
          <a:endParaRPr lang="en-US" sz="1600" kern="1200" noProof="0"/>
        </a:p>
        <a:p>
          <a:pPr marL="171450" lvl="1" indent="-171450" algn="l" defTabSz="711200">
            <a:lnSpc>
              <a:spcPct val="90000"/>
            </a:lnSpc>
            <a:spcBef>
              <a:spcPct val="0"/>
            </a:spcBef>
            <a:spcAft>
              <a:spcPct val="15000"/>
            </a:spcAft>
            <a:buChar char="•"/>
          </a:pPr>
          <a:r>
            <a:rPr lang="en-US" sz="1600" kern="1200" noProof="0"/>
            <a:t>→ It became a solid reference model, though slightly below our 90% recall target.</a:t>
          </a:r>
        </a:p>
      </dsp:txBody>
      <dsp:txXfrm rot="-5400000">
        <a:off x="3759282" y="542837"/>
        <a:ext cx="6530711" cy="2818145"/>
      </dsp:txXfrm>
    </dsp:sp>
    <dsp:sp modelId="{E29243DF-A7B8-412F-A045-5A4ED73D351E}">
      <dsp:nvSpPr>
        <dsp:cNvPr id="0" name=""/>
        <dsp:cNvSpPr/>
      </dsp:nvSpPr>
      <dsp:spPr>
        <a:xfrm>
          <a:off x="0" y="0"/>
          <a:ext cx="3759281" cy="390381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0030" tIns="120015" rIns="240030" bIns="120015" numCol="1" spcCol="1270" anchor="ctr" anchorCtr="0">
          <a:noAutofit/>
        </a:bodyPr>
        <a:lstStyle/>
        <a:p>
          <a:pPr marL="0" lvl="0" indent="0" algn="ctr" defTabSz="2800350">
            <a:lnSpc>
              <a:spcPct val="90000"/>
            </a:lnSpc>
            <a:spcBef>
              <a:spcPct val="0"/>
            </a:spcBef>
            <a:spcAft>
              <a:spcPct val="35000"/>
            </a:spcAft>
            <a:buNone/>
          </a:pPr>
          <a:r>
            <a:rPr lang="en-US" sz="6300" b="1" kern="1200" noProof="0"/>
            <a:t>🌲 Random Forest</a:t>
          </a:r>
          <a:endParaRPr lang="en-US" sz="6300" kern="1200" noProof="0"/>
        </a:p>
      </dsp:txBody>
      <dsp:txXfrm>
        <a:off x="183513" y="183513"/>
        <a:ext cx="3392255" cy="353679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991680-1642-48D7-8AFA-ECEB9147C52B}" type="datetimeFigureOut">
              <a:rPr lang="fr-FR" smtClean="0"/>
              <a:t>31/10/2025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C0A75C-7BBE-41A3-A1DD-5BF0B495915C}" type="slidenum">
              <a:rPr lang="fr-FR" smtClean="0"/>
              <a:t>‹N°›</a:t>
            </a:fld>
            <a:endParaRPr lang="fr-FR"/>
          </a:p>
        </p:txBody>
      </p:sp>
    </p:spTree>
    <p:extLst>
      <p:ext uri="{BB962C8B-B14F-4D97-AF65-F5344CB8AC3E}">
        <p14:creationId xmlns:p14="http://schemas.microsoft.com/office/powerpoint/2010/main" val="3153077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vscode-webview://0ls6guos00ac0gs37aoof80daj91bpaf3th1lc5t0m8arbdko9rc/fraud-detection.ipynb#cell-46"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vscode-webview://0ls6guos00ac0gs37aoof80daj91bpaf3th1lc5t0m8arbdko9rc/fraud-detection.ipynb#cell-13"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Eliott</a:t>
            </a:r>
          </a:p>
        </p:txBody>
      </p:sp>
      <p:sp>
        <p:nvSpPr>
          <p:cNvPr id="4" name="Espace réservé du numéro de diapositive 3"/>
          <p:cNvSpPr>
            <a:spLocks noGrp="1"/>
          </p:cNvSpPr>
          <p:nvPr>
            <p:ph type="sldNum" sz="quarter" idx="5"/>
          </p:nvPr>
        </p:nvSpPr>
        <p:spPr/>
        <p:txBody>
          <a:bodyPr/>
          <a:lstStyle/>
          <a:p>
            <a:fld id="{E2C0A75C-7BBE-41A3-A1DD-5BF0B495915C}" type="slidenum">
              <a:rPr lang="fr-FR" smtClean="0"/>
              <a:t>1</a:t>
            </a:fld>
            <a:endParaRPr lang="fr-FR"/>
          </a:p>
        </p:txBody>
      </p:sp>
    </p:spTree>
    <p:extLst>
      <p:ext uri="{BB962C8B-B14F-4D97-AF65-F5344CB8AC3E}">
        <p14:creationId xmlns:p14="http://schemas.microsoft.com/office/powerpoint/2010/main" val="1606226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When </a:t>
            </a:r>
            <a:r>
              <a:rPr lang="en-US" b="0"/>
              <a:t>analyzing the Amount feature and the distributions of the dataset, we observe that some features are far more useful for classification than others.</a:t>
            </a:r>
          </a:p>
          <a:p>
            <a:r>
              <a:rPr lang="en-US" b="0"/>
              <a:t>First, the Amount feature shows in first </a:t>
            </a:r>
            <a:r>
              <a:rPr lang="en-US" b="0" err="1"/>
              <a:t>categorie</a:t>
            </a:r>
            <a:r>
              <a:rPr lang="en-US" b="0"/>
              <a:t> nearly identical density plots for both classes. This means they don’t help distinguish between class 0 and class 1, making them less valuable for predictive modeling, like the </a:t>
            </a:r>
            <a:r>
              <a:rPr lang="en-US" b="0" err="1"/>
              <a:t>categorie</a:t>
            </a:r>
            <a:r>
              <a:rPr lang="en-US" b="0"/>
              <a:t> 2 with the absence in class 1.</a:t>
            </a:r>
          </a:p>
          <a:p>
            <a:r>
              <a:rPr lang="en-US" b="0"/>
              <a:t>On the other hand, features the third </a:t>
            </a:r>
            <a:r>
              <a:rPr lang="en-US" b="0" err="1"/>
              <a:t>categorie</a:t>
            </a:r>
            <a:r>
              <a:rPr lang="en-US" b="0"/>
              <a:t> stand out. Their distributions are significantly different between the two classes, with distinct means and much larger standard deviations. These differences make them strong candidates for building a classification model, as they provide clear signals </a:t>
            </a:r>
            <a:r>
              <a:rPr lang="en-US"/>
              <a:t>to separate the classes effectively.</a:t>
            </a:r>
          </a:p>
        </p:txBody>
      </p:sp>
      <p:sp>
        <p:nvSpPr>
          <p:cNvPr id="4" name="Espace réservé du numéro de diapositive 3"/>
          <p:cNvSpPr>
            <a:spLocks noGrp="1"/>
          </p:cNvSpPr>
          <p:nvPr>
            <p:ph type="sldNum" sz="quarter" idx="5"/>
          </p:nvPr>
        </p:nvSpPr>
        <p:spPr/>
        <p:txBody>
          <a:bodyPr/>
          <a:lstStyle/>
          <a:p>
            <a:fld id="{E2C0A75C-7BBE-41A3-A1DD-5BF0B495915C}" type="slidenum">
              <a:rPr lang="fr-FR" smtClean="0"/>
              <a:t>11</a:t>
            </a:fld>
            <a:endParaRPr lang="fr-FR"/>
          </a:p>
        </p:txBody>
      </p:sp>
    </p:spTree>
    <p:extLst>
      <p:ext uri="{BB962C8B-B14F-4D97-AF65-F5344CB8AC3E}">
        <p14:creationId xmlns:p14="http://schemas.microsoft.com/office/powerpoint/2010/main" val="3377957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Eliott</a:t>
            </a:r>
          </a:p>
        </p:txBody>
      </p:sp>
      <p:sp>
        <p:nvSpPr>
          <p:cNvPr id="4" name="Espace réservé du numéro de diapositive 3"/>
          <p:cNvSpPr>
            <a:spLocks noGrp="1"/>
          </p:cNvSpPr>
          <p:nvPr>
            <p:ph type="sldNum" sz="quarter" idx="5"/>
          </p:nvPr>
        </p:nvSpPr>
        <p:spPr/>
        <p:txBody>
          <a:bodyPr/>
          <a:lstStyle/>
          <a:p>
            <a:fld id="{E2C0A75C-7BBE-41A3-A1DD-5BF0B495915C}" type="slidenum">
              <a:rPr lang="fr-FR" smtClean="0"/>
              <a:t>12</a:t>
            </a:fld>
            <a:endParaRPr lang="fr-FR"/>
          </a:p>
        </p:txBody>
      </p:sp>
    </p:spTree>
    <p:extLst>
      <p:ext uri="{BB962C8B-B14F-4D97-AF65-F5344CB8AC3E}">
        <p14:creationId xmlns:p14="http://schemas.microsoft.com/office/powerpoint/2010/main" val="3081784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third part, we will present the methodology used to train our fraud detection models, detailing the data preprocessing steps and the different algorithms we tested.</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E2C0A75C-7BBE-41A3-A1DD-5BF0B495915C}" type="slidenum">
              <a:rPr lang="fr-FR" smtClean="0"/>
              <a:t>13</a:t>
            </a:fld>
            <a:endParaRPr lang="fr-FR"/>
          </a:p>
        </p:txBody>
      </p:sp>
    </p:spTree>
    <p:extLst>
      <p:ext uri="{BB962C8B-B14F-4D97-AF65-F5344CB8AC3E}">
        <p14:creationId xmlns:p14="http://schemas.microsoft.com/office/powerpoint/2010/main" val="85301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training the models, the dataset was split into </a:t>
            </a:r>
            <a:r>
              <a:rPr lang="en-US" b="1"/>
              <a:t>three parts</a:t>
            </a:r>
            <a:r>
              <a:rPr lang="en-US"/>
              <a:t>: </a:t>
            </a:r>
            <a:r>
              <a:rPr lang="en-US" b="1"/>
              <a:t>80 % for training</a:t>
            </a:r>
            <a:r>
              <a:rPr lang="en-US"/>
              <a:t>, </a:t>
            </a:r>
            <a:r>
              <a:rPr lang="en-US" b="1"/>
              <a:t>10 % for validation</a:t>
            </a:r>
            <a:r>
              <a:rPr lang="en-US"/>
              <a:t>, and </a:t>
            </a:r>
            <a:r>
              <a:rPr lang="en-US" b="1"/>
              <a:t>10 % for testing</a:t>
            </a:r>
            <a:r>
              <a:rPr lang="en-US"/>
              <a:t>.</a:t>
            </a:r>
            <a:br>
              <a:rPr lang="en-US">
                <a:cs typeface="+mn-lt"/>
              </a:rPr>
            </a:br>
            <a:r>
              <a:rPr lang="en-US"/>
              <a:t> Then we applied a </a:t>
            </a:r>
            <a:r>
              <a:rPr lang="en-US" b="1" err="1"/>
              <a:t>StandardScaler</a:t>
            </a:r>
            <a:r>
              <a:rPr lang="en-US"/>
              <a:t> to normalize all numerical values so that features with large ranges, like the amount, do not dominate the learning process.</a:t>
            </a:r>
            <a:br>
              <a:rPr lang="en-US">
                <a:cs typeface="+mn-lt"/>
              </a:rPr>
            </a:br>
            <a:r>
              <a:rPr lang="en-US"/>
              <a:t> Because the dataset is </a:t>
            </a:r>
            <a:r>
              <a:rPr lang="en-US" b="1"/>
              <a:t>highly imbalanced</a:t>
            </a:r>
            <a:r>
              <a:rPr lang="en-US"/>
              <a:t>, with only </a:t>
            </a:r>
            <a:r>
              <a:rPr lang="en-US" b="1"/>
              <a:t>0.17 % fraud cases</a:t>
            </a:r>
            <a:r>
              <a:rPr lang="en-US"/>
              <a:t>, we used an </a:t>
            </a:r>
            <a:r>
              <a:rPr lang="en-US" b="1"/>
              <a:t>oversampling technique</a:t>
            </a:r>
            <a:r>
              <a:rPr lang="en-US"/>
              <a:t>, such as </a:t>
            </a:r>
            <a:r>
              <a:rPr lang="en-US" b="1"/>
              <a:t>SMOTE</a:t>
            </a:r>
            <a:r>
              <a:rPr lang="en-US"/>
              <a:t>, but only on the </a:t>
            </a:r>
            <a:r>
              <a:rPr lang="en-US" b="1"/>
              <a:t>training set</a:t>
            </a:r>
            <a:r>
              <a:rPr lang="en-US"/>
              <a:t> to avoid data leakage.</a:t>
            </a:r>
            <a:br>
              <a:rPr lang="en-US">
                <a:cs typeface="+mn-lt"/>
              </a:rPr>
            </a:br>
            <a:r>
              <a:rPr lang="en-US"/>
              <a:t> This rebalancing step helped the algorithms better learn the characteristics of fraudulent transactions without biasing the evaluation metrics on the validation and test sets.</a:t>
            </a:r>
          </a:p>
        </p:txBody>
      </p:sp>
      <p:sp>
        <p:nvSpPr>
          <p:cNvPr id="4" name="Slide Number Placeholder 3"/>
          <p:cNvSpPr>
            <a:spLocks noGrp="1"/>
          </p:cNvSpPr>
          <p:nvPr>
            <p:ph type="sldNum" sz="quarter" idx="5"/>
          </p:nvPr>
        </p:nvSpPr>
        <p:spPr/>
        <p:txBody>
          <a:bodyPr/>
          <a:lstStyle/>
          <a:p>
            <a:fld id="{E2C0A75C-7BBE-41A3-A1DD-5BF0B495915C}" type="slidenum">
              <a:rPr lang="fr-FR" smtClean="0"/>
              <a:t>14</a:t>
            </a:fld>
            <a:endParaRPr lang="fr-FR"/>
          </a:p>
        </p:txBody>
      </p:sp>
    </p:spTree>
    <p:extLst>
      <p:ext uri="{BB962C8B-B14F-4D97-AF65-F5344CB8AC3E}">
        <p14:creationId xmlns:p14="http://schemas.microsoft.com/office/powerpoint/2010/main" val="213749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For the modeling, at the beginning we focused on Decision Tree and Random Forest. </a:t>
            </a:r>
          </a:p>
          <a:p>
            <a:endParaRPr lang="en-US"/>
          </a:p>
          <a:p>
            <a:r>
              <a:rPr lang="en-US"/>
              <a:t>The </a:t>
            </a:r>
            <a:r>
              <a:rPr lang="en-US" b="1"/>
              <a:t>Decision Tree</a:t>
            </a:r>
            <a:r>
              <a:rPr lang="en-US"/>
              <a:t> served as our initial model. We started with a basic implementation, without hyperparameter tuning. While it provided a decent baseline, the </a:t>
            </a:r>
            <a:r>
              <a:rPr lang="en-US">
                <a:effectLst/>
              </a:rPr>
              <a:t>recall was slightly too low</a:t>
            </a:r>
            <a:r>
              <a:rPr lang="en-US"/>
              <a:t> for our specific use case.</a:t>
            </a:r>
          </a:p>
          <a:p>
            <a:endParaRPr lang="en-US"/>
          </a:p>
          <a:p>
            <a:r>
              <a:rPr lang="en-US"/>
              <a:t>The Decision Tree gave a good baseline but not enough recall for our goal</a:t>
            </a:r>
            <a:r>
              <a:rPr lang="en-US" b="0"/>
              <a:t>. </a:t>
            </a:r>
          </a:p>
        </p:txBody>
      </p:sp>
      <p:sp>
        <p:nvSpPr>
          <p:cNvPr id="4" name="Espace réservé du numéro de diapositive 3"/>
          <p:cNvSpPr>
            <a:spLocks noGrp="1"/>
          </p:cNvSpPr>
          <p:nvPr>
            <p:ph type="sldNum" sz="quarter" idx="5"/>
          </p:nvPr>
        </p:nvSpPr>
        <p:spPr/>
        <p:txBody>
          <a:bodyPr/>
          <a:lstStyle/>
          <a:p>
            <a:fld id="{E2C0A75C-7BBE-41A3-A1DD-5BF0B495915C}" type="slidenum">
              <a:rPr lang="fr-FR" smtClean="0"/>
              <a:t>15</a:t>
            </a:fld>
            <a:endParaRPr lang="fr-FR"/>
          </a:p>
        </p:txBody>
      </p:sp>
    </p:spTree>
    <p:extLst>
      <p:ext uri="{BB962C8B-B14F-4D97-AF65-F5344CB8AC3E}">
        <p14:creationId xmlns:p14="http://schemas.microsoft.com/office/powerpoint/2010/main" val="3627936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9E2C9-1262-C8E3-282C-FCF76571190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86252DD-4684-CCD3-092E-FFCA22287C3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923C2F9-C925-1492-8BE8-5D200FB2E394}"/>
              </a:ext>
            </a:extLst>
          </p:cNvPr>
          <p:cNvSpPr>
            <a:spLocks noGrp="1"/>
          </p:cNvSpPr>
          <p:nvPr>
            <p:ph type="body" idx="1"/>
          </p:nvPr>
        </p:nvSpPr>
        <p:spPr/>
        <p:txBody>
          <a:bodyPr/>
          <a:lstStyle/>
          <a:p>
            <a:r>
              <a:rPr lang="en-US" b="0"/>
              <a:t>Then we moved to Random Forest, which is more robust. </a:t>
            </a:r>
          </a:p>
          <a:p>
            <a:r>
              <a:rPr lang="en-US" b="0"/>
              <a:t>We applied a </a:t>
            </a:r>
            <a:r>
              <a:rPr lang="en-US" b="0" err="1"/>
              <a:t>GridSearch</a:t>
            </a:r>
            <a:r>
              <a:rPr lang="en-US" b="0"/>
              <a:t> to tune the hyperparameters, especially the number of estimators and the maximum depth.</a:t>
            </a:r>
            <a:r>
              <a:rPr lang="en-US" sz="1200" kern="1200">
                <a:solidFill>
                  <a:schemeClr val="tx1"/>
                </a:solidFill>
                <a:latin typeface="+mn-lt"/>
                <a:ea typeface="+mn-ea"/>
                <a:cs typeface="+mn-cs"/>
              </a:rPr>
              <a:t> </a:t>
            </a:r>
          </a:p>
          <a:p>
            <a:endParaRPr lang="en-US" sz="1200" kern="1200">
              <a:solidFill>
                <a:schemeClr val="tx1"/>
              </a:solidFill>
              <a:latin typeface="+mn-lt"/>
              <a:ea typeface="+mn-ea"/>
              <a:cs typeface="+mn-cs"/>
            </a:endParaRPr>
          </a:p>
          <a:p>
            <a:r>
              <a:rPr lang="en-US" sz="1200" kern="1200" err="1">
                <a:solidFill>
                  <a:schemeClr val="tx1"/>
                </a:solidFill>
                <a:latin typeface="+mn-lt"/>
                <a:ea typeface="+mn-ea"/>
                <a:cs typeface="+mn-cs"/>
              </a:rPr>
              <a:t>n_estimators</a:t>
            </a:r>
            <a:r>
              <a:rPr lang="en-US"/>
              <a:t> controls the number of trees. </a:t>
            </a:r>
          </a:p>
          <a:p>
            <a:r>
              <a:rPr lang="en-US"/>
              <a:t>To improves stability and performance but also increases training time.</a:t>
            </a:r>
            <a:r>
              <a:rPr lang="en-US" b="0"/>
              <a:t> </a:t>
            </a:r>
          </a:p>
          <a:p>
            <a:endParaRPr lang="en-US" b="0"/>
          </a:p>
          <a:p>
            <a:r>
              <a:rPr lang="en-US" sz="1200" kern="1200" err="1">
                <a:solidFill>
                  <a:schemeClr val="tx1"/>
                </a:solidFill>
                <a:latin typeface="+mn-lt"/>
                <a:ea typeface="+mn-ea"/>
                <a:cs typeface="+mn-cs"/>
              </a:rPr>
              <a:t>max_depth</a:t>
            </a:r>
            <a:r>
              <a:rPr lang="en-US"/>
              <a:t> controls how deep each tree can grow. Deeper trees can learn more complex patterns but may overfit the data.</a:t>
            </a:r>
          </a:p>
          <a:p>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After tuning and adjusting the decision threshold, the model achieved </a:t>
            </a:r>
            <a:r>
              <a:rPr lang="en-US" sz="1200" noProof="0"/>
              <a:t>78 % </a:t>
            </a:r>
            <a:r>
              <a:rPr lang="en-US" b="0"/>
              <a:t>recall and 94% </a:t>
            </a:r>
            <a:r>
              <a:rPr lang="en-US" b="0" err="1"/>
              <a:t>acurracy</a:t>
            </a:r>
            <a:r>
              <a:rPr lang="en-US" b="0"/>
              <a:t>. This means it was able to detect most fraudulent transactions while keeping false positives relatively low.</a:t>
            </a:r>
            <a:endParaRPr lang="en-GB" b="0"/>
          </a:p>
        </p:txBody>
      </p:sp>
      <p:sp>
        <p:nvSpPr>
          <p:cNvPr id="4" name="Espace réservé du numéro de diapositive 3">
            <a:extLst>
              <a:ext uri="{FF2B5EF4-FFF2-40B4-BE49-F238E27FC236}">
                <a16:creationId xmlns:a16="http://schemas.microsoft.com/office/drawing/2014/main" id="{82ABA3F7-1988-D473-6F76-DBECB85E61BC}"/>
              </a:ext>
            </a:extLst>
          </p:cNvPr>
          <p:cNvSpPr>
            <a:spLocks noGrp="1"/>
          </p:cNvSpPr>
          <p:nvPr>
            <p:ph type="sldNum" sz="quarter" idx="5"/>
          </p:nvPr>
        </p:nvSpPr>
        <p:spPr/>
        <p:txBody>
          <a:bodyPr/>
          <a:lstStyle/>
          <a:p>
            <a:fld id="{E2C0A75C-7BBE-41A3-A1DD-5BF0B495915C}" type="slidenum">
              <a:rPr lang="fr-FR" smtClean="0"/>
              <a:t>16</a:t>
            </a:fld>
            <a:endParaRPr lang="fr-FR"/>
          </a:p>
        </p:txBody>
      </p:sp>
    </p:spTree>
    <p:extLst>
      <p:ext uri="{BB962C8B-B14F-4D97-AF65-F5344CB8AC3E}">
        <p14:creationId xmlns:p14="http://schemas.microsoft.com/office/powerpoint/2010/main" val="1093659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Eliott</a:t>
            </a:r>
          </a:p>
        </p:txBody>
      </p:sp>
      <p:sp>
        <p:nvSpPr>
          <p:cNvPr id="4" name="Espace réservé du numéro de diapositive 3"/>
          <p:cNvSpPr>
            <a:spLocks noGrp="1"/>
          </p:cNvSpPr>
          <p:nvPr>
            <p:ph type="sldNum" sz="quarter" idx="5"/>
          </p:nvPr>
        </p:nvSpPr>
        <p:spPr/>
        <p:txBody>
          <a:bodyPr/>
          <a:lstStyle/>
          <a:p>
            <a:fld id="{E2C0A75C-7BBE-41A3-A1DD-5BF0B495915C}" type="slidenum">
              <a:rPr lang="fr-FR" smtClean="0"/>
              <a:t>17</a:t>
            </a:fld>
            <a:endParaRPr lang="fr-FR"/>
          </a:p>
        </p:txBody>
      </p:sp>
    </p:spTree>
    <p:extLst>
      <p:ext uri="{BB962C8B-B14F-4D97-AF65-F5344CB8AC3E}">
        <p14:creationId xmlns:p14="http://schemas.microsoft.com/office/powerpoint/2010/main" val="1157810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Eliott</a:t>
            </a:r>
          </a:p>
        </p:txBody>
      </p:sp>
      <p:sp>
        <p:nvSpPr>
          <p:cNvPr id="4" name="Espace réservé du numéro de diapositive 3"/>
          <p:cNvSpPr>
            <a:spLocks noGrp="1"/>
          </p:cNvSpPr>
          <p:nvPr>
            <p:ph type="sldNum" sz="quarter" idx="5"/>
          </p:nvPr>
        </p:nvSpPr>
        <p:spPr/>
        <p:txBody>
          <a:bodyPr/>
          <a:lstStyle/>
          <a:p>
            <a:fld id="{E2C0A75C-7BBE-41A3-A1DD-5BF0B495915C}" type="slidenum">
              <a:rPr lang="fr-FR" smtClean="0"/>
              <a:t>18</a:t>
            </a:fld>
            <a:endParaRPr lang="fr-FR"/>
          </a:p>
        </p:txBody>
      </p:sp>
    </p:spTree>
    <p:extLst>
      <p:ext uri="{BB962C8B-B14F-4D97-AF65-F5344CB8AC3E}">
        <p14:creationId xmlns:p14="http://schemas.microsoft.com/office/powerpoint/2010/main" val="1607344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Thibaud</a:t>
            </a:r>
          </a:p>
          <a:p>
            <a:endParaRPr lang="fr-FR"/>
          </a:p>
        </p:txBody>
      </p:sp>
      <p:sp>
        <p:nvSpPr>
          <p:cNvPr id="4" name="Espace réservé du numéro de diapositive 3"/>
          <p:cNvSpPr>
            <a:spLocks noGrp="1"/>
          </p:cNvSpPr>
          <p:nvPr>
            <p:ph type="sldNum" sz="quarter" idx="5"/>
          </p:nvPr>
        </p:nvSpPr>
        <p:spPr/>
        <p:txBody>
          <a:bodyPr/>
          <a:lstStyle/>
          <a:p>
            <a:fld id="{E2C0A75C-7BBE-41A3-A1DD-5BF0B495915C}" type="slidenum">
              <a:rPr lang="fr-FR" smtClean="0"/>
              <a:t>19</a:t>
            </a:fld>
            <a:endParaRPr lang="fr-FR"/>
          </a:p>
        </p:txBody>
      </p:sp>
    </p:spTree>
    <p:extLst>
      <p:ext uri="{BB962C8B-B14F-4D97-AF65-F5344CB8AC3E}">
        <p14:creationId xmlns:p14="http://schemas.microsoft.com/office/powerpoint/2010/main" val="666023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Thibaud</a:t>
            </a:r>
          </a:p>
        </p:txBody>
      </p:sp>
      <p:sp>
        <p:nvSpPr>
          <p:cNvPr id="4" name="Espace réservé du numéro de diapositive 3"/>
          <p:cNvSpPr>
            <a:spLocks noGrp="1"/>
          </p:cNvSpPr>
          <p:nvPr>
            <p:ph type="sldNum" sz="quarter" idx="5"/>
          </p:nvPr>
        </p:nvSpPr>
        <p:spPr/>
        <p:txBody>
          <a:bodyPr/>
          <a:lstStyle/>
          <a:p>
            <a:fld id="{E2C0A75C-7BBE-41A3-A1DD-5BF0B495915C}" type="slidenum">
              <a:rPr lang="fr-FR" smtClean="0"/>
              <a:t>20</a:t>
            </a:fld>
            <a:endParaRPr lang="fr-FR"/>
          </a:p>
        </p:txBody>
      </p:sp>
    </p:spTree>
    <p:extLst>
      <p:ext uri="{BB962C8B-B14F-4D97-AF65-F5344CB8AC3E}">
        <p14:creationId xmlns:p14="http://schemas.microsoft.com/office/powerpoint/2010/main" val="820219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Eliott</a:t>
            </a:r>
          </a:p>
        </p:txBody>
      </p:sp>
      <p:sp>
        <p:nvSpPr>
          <p:cNvPr id="4" name="Espace réservé du numéro de diapositive 3"/>
          <p:cNvSpPr>
            <a:spLocks noGrp="1"/>
          </p:cNvSpPr>
          <p:nvPr>
            <p:ph type="sldNum" sz="quarter" idx="5"/>
          </p:nvPr>
        </p:nvSpPr>
        <p:spPr/>
        <p:txBody>
          <a:bodyPr/>
          <a:lstStyle/>
          <a:p>
            <a:fld id="{E2C0A75C-7BBE-41A3-A1DD-5BF0B495915C}" type="slidenum">
              <a:rPr lang="fr-FR" smtClean="0"/>
              <a:t>2</a:t>
            </a:fld>
            <a:endParaRPr lang="fr-FR"/>
          </a:p>
        </p:txBody>
      </p:sp>
    </p:spTree>
    <p:extLst>
      <p:ext uri="{BB962C8B-B14F-4D97-AF65-F5344CB8AC3E}">
        <p14:creationId xmlns:p14="http://schemas.microsoft.com/office/powerpoint/2010/main" val="422311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a:t>The main criteria for evaluating our models were Recall, accuracy, and AUC, with a strong focus on maximizing Recall to detect as many frauds as possible while the AUC measures how well a model can distinguish between the positive and negative classes.</a:t>
            </a:r>
          </a:p>
          <a:p>
            <a:r>
              <a:rPr lang="en-US"/>
              <a:t>To continue with a quick comparison: Decision Tree got around 76 percent recall, Random Forest 78 percent, this in not enough for our use case, but </a:t>
            </a:r>
            <a:r>
              <a:rPr lang="en-US" err="1"/>
              <a:t>XGBoost</a:t>
            </a:r>
            <a:r>
              <a:rPr lang="en-US"/>
              <a:t> reached our target of 90 percent recall, and the Deep Neural Network gave the best results with 90% of recall and 0.9477 AUC. </a:t>
            </a:r>
          </a:p>
          <a:p>
            <a:r>
              <a:rPr lang="en-US"/>
              <a:t>Random Forest provided a better balance between accuracy and recall compared to the Decision Tree, but it still fell short of our target performance of 90% of recall. </a:t>
            </a:r>
          </a:p>
          <a:p>
            <a:r>
              <a:rPr lang="en-US"/>
              <a:t>but Deep Neural Network showed the best performance overall, even if </a:t>
            </a:r>
            <a:r>
              <a:rPr lang="en-US" err="1"/>
              <a:t>XGBoost</a:t>
            </a:r>
            <a:r>
              <a:rPr lang="en-US"/>
              <a:t> is a good candidate.</a:t>
            </a:r>
            <a:endParaRPr lang="en-GB"/>
          </a:p>
        </p:txBody>
      </p:sp>
      <p:sp>
        <p:nvSpPr>
          <p:cNvPr id="4" name="Espace réservé du numéro de diapositive 3"/>
          <p:cNvSpPr>
            <a:spLocks noGrp="1"/>
          </p:cNvSpPr>
          <p:nvPr>
            <p:ph type="sldNum" sz="quarter" idx="5"/>
          </p:nvPr>
        </p:nvSpPr>
        <p:spPr/>
        <p:txBody>
          <a:bodyPr/>
          <a:lstStyle/>
          <a:p>
            <a:fld id="{E2C0A75C-7BBE-41A3-A1DD-5BF0B495915C}" type="slidenum">
              <a:rPr lang="fr-FR" smtClean="0"/>
              <a:t>22</a:t>
            </a:fld>
            <a:endParaRPr lang="fr-FR"/>
          </a:p>
        </p:txBody>
      </p:sp>
    </p:spTree>
    <p:extLst>
      <p:ext uri="{BB962C8B-B14F-4D97-AF65-F5344CB8AC3E}">
        <p14:creationId xmlns:p14="http://schemas.microsoft.com/office/powerpoint/2010/main" val="155014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Eliott</a:t>
            </a:r>
          </a:p>
        </p:txBody>
      </p:sp>
      <p:sp>
        <p:nvSpPr>
          <p:cNvPr id="4" name="Espace réservé du numéro de diapositive 3"/>
          <p:cNvSpPr>
            <a:spLocks noGrp="1"/>
          </p:cNvSpPr>
          <p:nvPr>
            <p:ph type="sldNum" sz="quarter" idx="5"/>
          </p:nvPr>
        </p:nvSpPr>
        <p:spPr/>
        <p:txBody>
          <a:bodyPr/>
          <a:lstStyle/>
          <a:p>
            <a:fld id="{E2C0A75C-7BBE-41A3-A1DD-5BF0B495915C}" type="slidenum">
              <a:rPr lang="fr-FR" smtClean="0"/>
              <a:t>23</a:t>
            </a:fld>
            <a:endParaRPr lang="fr-FR"/>
          </a:p>
        </p:txBody>
      </p:sp>
    </p:spTree>
    <p:extLst>
      <p:ext uri="{BB962C8B-B14F-4D97-AF65-F5344CB8AC3E}">
        <p14:creationId xmlns:p14="http://schemas.microsoft.com/office/powerpoint/2010/main" val="2558632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28525-86A9-A9E7-DEAC-A47CB265328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1B63148-042F-323A-CB47-14FD7FD9675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8C79C28-67F9-DE5D-76F2-FF8A355E4130}"/>
              </a:ext>
            </a:extLst>
          </p:cNvPr>
          <p:cNvSpPr>
            <a:spLocks noGrp="1"/>
          </p:cNvSpPr>
          <p:nvPr>
            <p:ph type="body" idx="1"/>
          </p:nvPr>
        </p:nvSpPr>
        <p:spPr/>
        <p:txBody>
          <a:bodyPr/>
          <a:lstStyle/>
          <a:p>
            <a:r>
              <a:rPr lang="en-GB" b="1"/>
              <a:t>1. Data Limitations</a:t>
            </a:r>
          </a:p>
          <a:p>
            <a:r>
              <a:rPr lang="en-GB" b="1"/>
              <a:t>Severe Class Imbalance : </a:t>
            </a:r>
            <a:r>
              <a:rPr lang="en-GB"/>
              <a:t>Only </a:t>
            </a:r>
            <a:r>
              <a:rPr lang="en-GB" b="1"/>
              <a:t>0.17%</a:t>
            </a:r>
            <a:r>
              <a:rPr lang="en-GB"/>
              <a:t> of transactions are fraudulent. </a:t>
            </a:r>
          </a:p>
          <a:p>
            <a:r>
              <a:rPr lang="en-GB"/>
              <a:t>This extreme imbalance makes it difficult for models to learn patterns from fraud cases</a:t>
            </a:r>
          </a:p>
          <a:p>
            <a:r>
              <a:rPr lang="en-GB" b="1"/>
              <a:t>Solution attempted</a:t>
            </a:r>
            <a:r>
              <a:rPr lang="en-GB"/>
              <a:t>: </a:t>
            </a:r>
            <a:r>
              <a:rPr lang="en-GB" err="1"/>
              <a:t>RandomOverSampler</a:t>
            </a:r>
            <a:r>
              <a:rPr lang="en-GB"/>
              <a:t> for data augmentation, but it actually </a:t>
            </a:r>
            <a:r>
              <a:rPr lang="en-GB" b="1"/>
              <a:t>decreased performance</a:t>
            </a:r>
            <a:r>
              <a:rPr lang="en-GB"/>
              <a:t> </a:t>
            </a:r>
          </a:p>
          <a:p>
            <a:r>
              <a:rPr lang="en-GB" b="1"/>
              <a:t>Anonymized Features (PCA-transformed)</a:t>
            </a:r>
          </a:p>
          <a:p>
            <a:r>
              <a:rPr lang="en-GB"/>
              <a:t>Features V1-V28 are PCA-transformed for privacy. </a:t>
            </a:r>
            <a:r>
              <a:rPr lang="en-GB" b="1"/>
              <a:t>Loss of interpretability</a:t>
            </a:r>
            <a:r>
              <a:rPr lang="en-GB"/>
              <a:t>: Cannot understand what these features represent</a:t>
            </a:r>
          </a:p>
          <a:p>
            <a:r>
              <a:rPr lang="en-GB" b="1"/>
              <a:t>Limitation</a:t>
            </a:r>
            <a:r>
              <a:rPr lang="en-GB"/>
              <a:t>: Cannot perform feature engineering or domain-specific optimizations</a:t>
            </a:r>
          </a:p>
          <a:p>
            <a:r>
              <a:rPr lang="en-GB" b="1"/>
              <a:t>Weak Feature Correlations</a:t>
            </a:r>
          </a:p>
          <a:p>
            <a:r>
              <a:rPr lang="en-GB"/>
              <a:t>Correlations coefficients with the Class feature are very low</a:t>
            </a:r>
          </a:p>
          <a:p>
            <a:r>
              <a:rPr lang="en-GB"/>
              <a:t>Strongest correlations: V17 (-0.33), V14 (-0.30), V12 (-0.26) - still quite weak</a:t>
            </a:r>
          </a:p>
          <a:p>
            <a:endParaRPr lang="en-GB"/>
          </a:p>
          <a:p>
            <a:r>
              <a:rPr lang="en-GB" b="1"/>
              <a:t>2. Model Performance Challenges</a:t>
            </a:r>
          </a:p>
          <a:p>
            <a:r>
              <a:rPr lang="en-GB" b="1" err="1"/>
              <a:t>acurracy</a:t>
            </a:r>
            <a:r>
              <a:rPr lang="en-GB" b="1"/>
              <a:t>-Recall Trade-</a:t>
            </a:r>
            <a:r>
              <a:rPr lang="en-GB" b="1" err="1"/>
              <a:t>off</a:t>
            </a:r>
            <a:r>
              <a:rPr lang="en-GB" err="1"/>
              <a:t>Target</a:t>
            </a:r>
            <a:r>
              <a:rPr lang="en-GB"/>
              <a:t> goal: </a:t>
            </a:r>
            <a:r>
              <a:rPr lang="en-GB" b="1"/>
              <a:t>90% recall</a:t>
            </a:r>
            <a:r>
              <a:rPr lang="en-GB"/>
              <a:t> with </a:t>
            </a:r>
            <a:r>
              <a:rPr lang="en-GB" b="1"/>
              <a:t>&gt;30% </a:t>
            </a:r>
            <a:r>
              <a:rPr lang="en-GB" b="1" err="1"/>
              <a:t>acurracy</a:t>
            </a:r>
            <a:endParaRPr lang="en-GB"/>
          </a:p>
          <a:p>
            <a:r>
              <a:rPr lang="en-GB"/>
              <a:t>High recall means catching more frauds but also flagging legitimate transactions</a:t>
            </a:r>
          </a:p>
          <a:p>
            <a:r>
              <a:rPr lang="en-GB" b="1"/>
              <a:t>Outliers Impact</a:t>
            </a:r>
          </a:p>
          <a:p>
            <a:r>
              <a:rPr lang="en-GB"/>
              <a:t>outliers in almost all features</a:t>
            </a:r>
          </a:p>
          <a:p>
            <a:r>
              <a:rPr lang="en-GB"/>
              <a:t>Could negatively affect distance-based or tree-based models</a:t>
            </a:r>
          </a:p>
          <a:p>
            <a:r>
              <a:rPr lang="en-GB"/>
              <a:t>Requires careful preprocessing and scaling</a:t>
            </a:r>
          </a:p>
          <a:p>
            <a:r>
              <a:rPr lang="en-GB" b="1"/>
              <a:t>3. Technical Difficulties</a:t>
            </a:r>
          </a:p>
          <a:p>
            <a:r>
              <a:rPr lang="en-GB" b="1"/>
              <a:t>Computational Constraints</a:t>
            </a:r>
          </a:p>
          <a:p>
            <a:r>
              <a:rPr lang="en-GB"/>
              <a:t>In </a:t>
            </a:r>
            <a:r>
              <a:rPr lang="en-GB">
                <a:hlinkClick r:id="rId3"/>
              </a:rPr>
              <a:t>fraud-detection.ipynb:cell-46</a:t>
            </a:r>
            <a:r>
              <a:rPr lang="en-GB"/>
              <a:t>, noted that hyperparameter tuning was limited</a:t>
            </a:r>
          </a:p>
          <a:p>
            <a:r>
              <a:rPr lang="en-GB"/>
              <a:t>Could only test </a:t>
            </a:r>
            <a:r>
              <a:rPr lang="en-GB" err="1"/>
              <a:t>n_estimators</a:t>
            </a:r>
            <a:r>
              <a:rPr lang="en-GB"/>
              <a:t> and </a:t>
            </a:r>
            <a:r>
              <a:rPr lang="en-GB" err="1"/>
              <a:t>max_depth</a:t>
            </a:r>
            <a:r>
              <a:rPr lang="en-GB"/>
              <a:t> due to execution time</a:t>
            </a:r>
          </a:p>
          <a:p>
            <a:r>
              <a:rPr lang="en-GB" err="1"/>
              <a:t>GridSearchCV</a:t>
            </a:r>
            <a:r>
              <a:rPr lang="en-GB"/>
              <a:t> with cv=2 (only 2 folds) - ideally would use 5 or 10</a:t>
            </a:r>
          </a:p>
          <a:p>
            <a:r>
              <a:rPr lang="en-GB"/>
              <a:t>Limits model optimization potential</a:t>
            </a:r>
          </a:p>
          <a:p>
            <a:r>
              <a:rPr lang="en-GB" b="1"/>
              <a:t>Limited Data Temporal Coverage</a:t>
            </a:r>
          </a:p>
          <a:p>
            <a:r>
              <a:rPr lang="en-GB">
                <a:hlinkClick r:id="rId4"/>
              </a:rPr>
              <a:t>fraud-detection.ipynb:cell-13</a:t>
            </a:r>
            <a:r>
              <a:rPr lang="en-GB"/>
              <a:t> notes: "we don't have enough data to be sure" about periodic fraud patterns</a:t>
            </a:r>
          </a:p>
          <a:p>
            <a:r>
              <a:rPr lang="en-GB"/>
              <a:t>Only covers 48 hours of transactions</a:t>
            </a:r>
          </a:p>
          <a:p>
            <a:r>
              <a:rPr lang="en-GB"/>
              <a:t>Cannot validate seasonality or long-term patterns</a:t>
            </a:r>
          </a:p>
          <a:p>
            <a:r>
              <a:rPr lang="en-GB" b="1"/>
              <a:t>BLACKBOX models</a:t>
            </a:r>
          </a:p>
          <a:p>
            <a:endParaRPr lang="fr-FR"/>
          </a:p>
        </p:txBody>
      </p:sp>
      <p:sp>
        <p:nvSpPr>
          <p:cNvPr id="4" name="Espace réservé du numéro de diapositive 3">
            <a:extLst>
              <a:ext uri="{FF2B5EF4-FFF2-40B4-BE49-F238E27FC236}">
                <a16:creationId xmlns:a16="http://schemas.microsoft.com/office/drawing/2014/main" id="{A5422473-319B-5103-189A-6098BB769F3D}"/>
              </a:ext>
            </a:extLst>
          </p:cNvPr>
          <p:cNvSpPr>
            <a:spLocks noGrp="1"/>
          </p:cNvSpPr>
          <p:nvPr>
            <p:ph type="sldNum" sz="quarter" idx="5"/>
          </p:nvPr>
        </p:nvSpPr>
        <p:spPr/>
        <p:txBody>
          <a:bodyPr/>
          <a:lstStyle/>
          <a:p>
            <a:fld id="{B5E0E3CD-93E1-4AB4-90F5-551ED5BE0E04}" type="slidenum">
              <a:rPr lang="fr-FR" smtClean="0"/>
              <a:t>24</a:t>
            </a:fld>
            <a:endParaRPr lang="fr-FR"/>
          </a:p>
        </p:txBody>
      </p:sp>
    </p:spTree>
    <p:extLst>
      <p:ext uri="{BB962C8B-B14F-4D97-AF65-F5344CB8AC3E}">
        <p14:creationId xmlns:p14="http://schemas.microsoft.com/office/powerpoint/2010/main" val="1049884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 though our models achieved strong performance, several improvements could be made.</a:t>
            </a:r>
            <a:br>
              <a:rPr lang="en-US">
                <a:cs typeface="+mn-lt"/>
              </a:rPr>
            </a:br>
            <a:r>
              <a:rPr lang="en-US"/>
              <a:t> First, we could explore </a:t>
            </a:r>
            <a:r>
              <a:rPr lang="en-US" b="1"/>
              <a:t>ensemble methods</a:t>
            </a:r>
            <a:r>
              <a:rPr lang="en-US"/>
              <a:t>, such as stacking or blending, to combine the strengths of multiple algorithms.</a:t>
            </a:r>
            <a:br>
              <a:rPr lang="en-US">
                <a:cs typeface="+mn-lt"/>
              </a:rPr>
            </a:br>
            <a:r>
              <a:rPr lang="en-US"/>
              <a:t> Second, implementing a </a:t>
            </a:r>
            <a:r>
              <a:rPr lang="en-US" b="1"/>
              <a:t>dynamic threshold</a:t>
            </a:r>
            <a:r>
              <a:rPr lang="en-US"/>
              <a:t> that adapts to changes in data distribution would make the system more robust in real-time conditions.</a:t>
            </a:r>
            <a:br>
              <a:rPr lang="en-US">
                <a:cs typeface="+mn-lt"/>
              </a:rPr>
            </a:br>
            <a:r>
              <a:rPr lang="en-US"/>
              <a:t> Finally, we could add </a:t>
            </a:r>
            <a:r>
              <a:rPr lang="en-US" b="1"/>
              <a:t>explainability tools</a:t>
            </a:r>
            <a:r>
              <a:rPr lang="en-US"/>
              <a:t> like SHAP or LIME to help interpret the model’s predictions, which is crucial in financial applications.</a:t>
            </a:r>
            <a:br>
              <a:rPr lang="en-US">
                <a:cs typeface="+mn-lt"/>
              </a:rPr>
            </a:br>
            <a:r>
              <a:rPr lang="en-US"/>
              <a:t> In conclusion, our work demonstrates that </a:t>
            </a:r>
            <a:r>
              <a:rPr lang="en-US" b="1"/>
              <a:t>machine learning models, especially neural networks</a:t>
            </a:r>
            <a:r>
              <a:rPr lang="en-US"/>
              <a:t>, can significantly improve fraud detection in highly imbalanced datasets.</a:t>
            </a:r>
            <a:br>
              <a:rPr lang="en-US">
                <a:cs typeface="+mn-lt"/>
              </a:rPr>
            </a:br>
            <a:r>
              <a:rPr lang="en-US"/>
              <a:t> Thank you for your attention.</a:t>
            </a:r>
          </a:p>
        </p:txBody>
      </p:sp>
      <p:sp>
        <p:nvSpPr>
          <p:cNvPr id="4" name="Slide Number Placeholder 3"/>
          <p:cNvSpPr>
            <a:spLocks noGrp="1"/>
          </p:cNvSpPr>
          <p:nvPr>
            <p:ph type="sldNum" sz="quarter" idx="5"/>
          </p:nvPr>
        </p:nvSpPr>
        <p:spPr/>
        <p:txBody>
          <a:bodyPr/>
          <a:lstStyle/>
          <a:p>
            <a:fld id="{E2C0A75C-7BBE-41A3-A1DD-5BF0B495915C}" type="slidenum">
              <a:rPr lang="fr-FR" smtClean="0"/>
              <a:t>25</a:t>
            </a:fld>
            <a:endParaRPr lang="fr-FR"/>
          </a:p>
        </p:txBody>
      </p:sp>
    </p:spTree>
    <p:extLst>
      <p:ext uri="{BB962C8B-B14F-4D97-AF65-F5344CB8AC3E}">
        <p14:creationId xmlns:p14="http://schemas.microsoft.com/office/powerpoint/2010/main" val="2568746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Thibaud</a:t>
            </a:r>
          </a:p>
        </p:txBody>
      </p:sp>
      <p:sp>
        <p:nvSpPr>
          <p:cNvPr id="4" name="Espace réservé du numéro de diapositive 3"/>
          <p:cNvSpPr>
            <a:spLocks noGrp="1"/>
          </p:cNvSpPr>
          <p:nvPr>
            <p:ph type="sldNum" sz="quarter" idx="5"/>
          </p:nvPr>
        </p:nvSpPr>
        <p:spPr/>
        <p:txBody>
          <a:bodyPr/>
          <a:lstStyle/>
          <a:p>
            <a:fld id="{E2C0A75C-7BBE-41A3-A1DD-5BF0B495915C}" type="slidenum">
              <a:rPr lang="fr-FR" smtClean="0"/>
              <a:t>3</a:t>
            </a:fld>
            <a:endParaRPr lang="fr-FR"/>
          </a:p>
        </p:txBody>
      </p:sp>
    </p:spTree>
    <p:extLst>
      <p:ext uri="{BB962C8B-B14F-4D97-AF65-F5344CB8AC3E}">
        <p14:creationId xmlns:p14="http://schemas.microsoft.com/office/powerpoint/2010/main" val="2317537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Thibaud</a:t>
            </a:r>
          </a:p>
        </p:txBody>
      </p:sp>
      <p:sp>
        <p:nvSpPr>
          <p:cNvPr id="4" name="Espace réservé du numéro de diapositive 3"/>
          <p:cNvSpPr>
            <a:spLocks noGrp="1"/>
          </p:cNvSpPr>
          <p:nvPr>
            <p:ph type="sldNum" sz="quarter" idx="5"/>
          </p:nvPr>
        </p:nvSpPr>
        <p:spPr/>
        <p:txBody>
          <a:bodyPr/>
          <a:lstStyle/>
          <a:p>
            <a:fld id="{E2C0A75C-7BBE-41A3-A1DD-5BF0B495915C}" type="slidenum">
              <a:rPr lang="fr-FR" smtClean="0"/>
              <a:t>4</a:t>
            </a:fld>
            <a:endParaRPr lang="fr-FR"/>
          </a:p>
        </p:txBody>
      </p:sp>
    </p:spTree>
    <p:extLst>
      <p:ext uri="{BB962C8B-B14F-4D97-AF65-F5344CB8AC3E}">
        <p14:creationId xmlns:p14="http://schemas.microsoft.com/office/powerpoint/2010/main" val="3749751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dataset we used comes from Kaggle, published by </a:t>
            </a:r>
            <a:r>
              <a:rPr lang="en-US" b="1"/>
              <a:t>MLG-ULB</a:t>
            </a:r>
            <a:r>
              <a:rPr lang="en-US"/>
              <a:t>, and it contains around </a:t>
            </a:r>
            <a:r>
              <a:rPr lang="en-US" b="1"/>
              <a:t>284 000 transactions</a:t>
            </a:r>
            <a:r>
              <a:rPr lang="en-US"/>
              <a:t> made by European cardholders over a </a:t>
            </a:r>
            <a:r>
              <a:rPr lang="en-US" b="1"/>
              <a:t>two-day period</a:t>
            </a:r>
            <a:r>
              <a:rPr lang="en-US"/>
              <a:t> in September 2013.</a:t>
            </a:r>
            <a:br>
              <a:rPr lang="en-US">
                <a:cs typeface="+mn-lt"/>
              </a:rPr>
            </a:br>
            <a:r>
              <a:rPr lang="en-US"/>
              <a:t> Each transaction is described by </a:t>
            </a:r>
            <a:r>
              <a:rPr lang="en-US" b="1"/>
              <a:t>31 features</a:t>
            </a:r>
            <a:r>
              <a:rPr lang="en-US"/>
              <a:t>: </a:t>
            </a:r>
            <a:r>
              <a:rPr lang="en-US" b="1"/>
              <a:t>28</a:t>
            </a:r>
            <a:r>
              <a:rPr lang="en-US"/>
              <a:t> of them are anonymized using a </a:t>
            </a:r>
            <a:r>
              <a:rPr lang="en-US" b="1"/>
              <a:t>PCA transformation</a:t>
            </a:r>
            <a:r>
              <a:rPr lang="en-US"/>
              <a:t> for confidentiality reasons, and only </a:t>
            </a:r>
            <a:r>
              <a:rPr lang="en-US" b="1"/>
              <a:t>three</a:t>
            </a:r>
            <a:r>
              <a:rPr lang="en-US"/>
              <a:t> are known — the </a:t>
            </a:r>
            <a:r>
              <a:rPr lang="en-US" b="1"/>
              <a:t>transaction time</a:t>
            </a:r>
            <a:r>
              <a:rPr lang="en-US"/>
              <a:t>, the </a:t>
            </a:r>
            <a:r>
              <a:rPr lang="en-US" b="1"/>
              <a:t>amount</a:t>
            </a:r>
            <a:r>
              <a:rPr lang="en-US"/>
              <a:t>, and the </a:t>
            </a:r>
            <a:r>
              <a:rPr lang="en-US" b="1"/>
              <a:t>class label</a:t>
            </a:r>
            <a:r>
              <a:rPr lang="en-US"/>
              <a:t>, which indicates whether the transaction is fraudulent (1) or legitimate (0).</a:t>
            </a:r>
            <a:br>
              <a:rPr lang="en-US">
                <a:cs typeface="+mn-lt"/>
              </a:rPr>
            </a:br>
            <a:r>
              <a:rPr lang="en-US"/>
              <a:t> The data are already cleaned and numeric, which made preprocessing simpler, but their anonymity means we must rely on the statistical behavior of the features rather than their semantic meaning.</a:t>
            </a:r>
          </a:p>
        </p:txBody>
      </p:sp>
      <p:sp>
        <p:nvSpPr>
          <p:cNvPr id="4" name="Slide Number Placeholder 3"/>
          <p:cNvSpPr>
            <a:spLocks noGrp="1"/>
          </p:cNvSpPr>
          <p:nvPr>
            <p:ph type="sldNum" sz="quarter" idx="5"/>
          </p:nvPr>
        </p:nvSpPr>
        <p:spPr/>
        <p:txBody>
          <a:bodyPr/>
          <a:lstStyle/>
          <a:p>
            <a:fld id="{E2C0A75C-7BBE-41A3-A1DD-5BF0B495915C}" type="slidenum">
              <a:rPr lang="fr-FR" smtClean="0"/>
              <a:t>5</a:t>
            </a:fld>
            <a:endParaRPr lang="fr-FR"/>
          </a:p>
        </p:txBody>
      </p:sp>
    </p:spTree>
    <p:extLst>
      <p:ext uri="{BB962C8B-B14F-4D97-AF65-F5344CB8AC3E}">
        <p14:creationId xmlns:p14="http://schemas.microsoft.com/office/powerpoint/2010/main" val="1316541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Our dataset has almost 285 thousand transactions, but only 492 are fraudulent  that’s just 0.172 percent. </a:t>
            </a:r>
          </a:p>
          <a:p>
            <a:r>
              <a:rPr lang="en-US"/>
              <a:t>This class imbalance is a real challenge. If a model only predicts ‘no fraud,’ it would still get high accuracy but miss almost all fraud cases. </a:t>
            </a:r>
          </a:p>
          <a:p>
            <a:r>
              <a:rPr lang="en-US"/>
              <a:t>That’s why our goal was to maximize recall to catch as many fraudulent transactions as possible, keep </a:t>
            </a:r>
            <a:r>
              <a:rPr lang="en-US" err="1"/>
              <a:t>acurracy</a:t>
            </a:r>
            <a:r>
              <a:rPr lang="en-US"/>
              <a:t> at an acceptable level, and use AUC as one of our main metric. </a:t>
            </a:r>
          </a:p>
          <a:p>
            <a:r>
              <a:rPr lang="en-US"/>
              <a:t>Because it’s better to flag a legitimate transaction than missing a fraudulent one.</a:t>
            </a:r>
            <a:endParaRPr lang="en-GB"/>
          </a:p>
        </p:txBody>
      </p:sp>
      <p:sp>
        <p:nvSpPr>
          <p:cNvPr id="4" name="Espace réservé du numéro de diapositive 3"/>
          <p:cNvSpPr>
            <a:spLocks noGrp="1"/>
          </p:cNvSpPr>
          <p:nvPr>
            <p:ph type="sldNum" sz="quarter" idx="5"/>
          </p:nvPr>
        </p:nvSpPr>
        <p:spPr/>
        <p:txBody>
          <a:bodyPr/>
          <a:lstStyle/>
          <a:p>
            <a:fld id="{E2C0A75C-7BBE-41A3-A1DD-5BF0B495915C}" type="slidenum">
              <a:rPr lang="fr-FR" smtClean="0"/>
              <a:t>6</a:t>
            </a:fld>
            <a:endParaRPr lang="fr-FR"/>
          </a:p>
        </p:txBody>
      </p:sp>
    </p:spTree>
    <p:extLst>
      <p:ext uri="{BB962C8B-B14F-4D97-AF65-F5344CB8AC3E}">
        <p14:creationId xmlns:p14="http://schemas.microsoft.com/office/powerpoint/2010/main" val="38327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Thibaud</a:t>
            </a:r>
          </a:p>
        </p:txBody>
      </p:sp>
      <p:sp>
        <p:nvSpPr>
          <p:cNvPr id="4" name="Espace réservé du numéro de diapositive 3"/>
          <p:cNvSpPr>
            <a:spLocks noGrp="1"/>
          </p:cNvSpPr>
          <p:nvPr>
            <p:ph type="sldNum" sz="quarter" idx="5"/>
          </p:nvPr>
        </p:nvSpPr>
        <p:spPr/>
        <p:txBody>
          <a:bodyPr/>
          <a:lstStyle/>
          <a:p>
            <a:fld id="{E2C0A75C-7BBE-41A3-A1DD-5BF0B495915C}" type="slidenum">
              <a:rPr lang="fr-FR" smtClean="0"/>
              <a:t>8</a:t>
            </a:fld>
            <a:endParaRPr lang="fr-FR"/>
          </a:p>
        </p:txBody>
      </p:sp>
    </p:spTree>
    <p:extLst>
      <p:ext uri="{BB962C8B-B14F-4D97-AF65-F5344CB8AC3E}">
        <p14:creationId xmlns:p14="http://schemas.microsoft.com/office/powerpoint/2010/main" val="287770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a:solidFill>
                  <a:schemeClr val="tx1"/>
                </a:solidFill>
                <a:effectLst/>
                <a:latin typeface="+mn-lt"/>
                <a:ea typeface="+mn-ea"/>
                <a:cs typeface="+mn-cs"/>
              </a:rPr>
              <a:t>There is a noticeable difference in the distribution of transaction amounts between fraudulent and normal transactions. The normal transactions have an higher median, a larger Q1 but a smaller Q3 and Q4 and larger outliers.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a:solidFill>
                  <a:schemeClr val="tx1"/>
                </a:solidFill>
                <a:effectLst/>
                <a:latin typeface="+mn-lt"/>
                <a:ea typeface="+mn-ea"/>
                <a:cs typeface="+mn-cs"/>
              </a:rPr>
              <a:t>Fraudulent transactions have a higher average amount compared to normal transactions, indicating that fraudulent activities tend to involve slightly larger sums on average. Both classes exhibit significant variability in transaction amounts. However, fraudulent transactions have a slightly narrower spread relative to their mean.  Fraudulent transactions appear to avoid excessively large and unusual amounts of transactions, probably to avoid detection. However, the 75th percentile is much higher, suggesting that fraudulent transactions are more likely to involve moderately high amounts.</a:t>
            </a:r>
          </a:p>
        </p:txBody>
      </p:sp>
      <p:sp>
        <p:nvSpPr>
          <p:cNvPr id="4" name="Espace réservé du numéro de diapositive 3"/>
          <p:cNvSpPr>
            <a:spLocks noGrp="1"/>
          </p:cNvSpPr>
          <p:nvPr>
            <p:ph type="sldNum" sz="quarter" idx="5"/>
          </p:nvPr>
        </p:nvSpPr>
        <p:spPr/>
        <p:txBody>
          <a:bodyPr/>
          <a:lstStyle/>
          <a:p>
            <a:fld id="{E2C0A75C-7BBE-41A3-A1DD-5BF0B495915C}" type="slidenum">
              <a:rPr lang="fr-FR" smtClean="0"/>
              <a:t>9</a:t>
            </a:fld>
            <a:endParaRPr lang="fr-FR"/>
          </a:p>
        </p:txBody>
      </p:sp>
    </p:spTree>
    <p:extLst>
      <p:ext uri="{BB962C8B-B14F-4D97-AF65-F5344CB8AC3E}">
        <p14:creationId xmlns:p14="http://schemas.microsoft.com/office/powerpoint/2010/main" val="3791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temporal analysis focuses on how transactions and frauds evolve over time.</a:t>
            </a:r>
            <a:br>
              <a:rPr lang="en-US"/>
            </a:br>
            <a:r>
              <a:rPr lang="en-US"/>
              <a:t> When plotting the number of transactions against time, we can see </a:t>
            </a:r>
            <a:r>
              <a:rPr lang="en-US" b="1"/>
              <a:t>two main peaks of activity</a:t>
            </a:r>
            <a:r>
              <a:rPr lang="en-US"/>
              <a:t>, which correspond to the </a:t>
            </a:r>
            <a:r>
              <a:rPr lang="en-US" b="1"/>
              <a:t>two collection days</a:t>
            </a:r>
            <a:r>
              <a:rPr lang="en-US"/>
              <a:t>.</a:t>
            </a:r>
            <a:br>
              <a:rPr lang="en-US"/>
            </a:br>
            <a:r>
              <a:rPr lang="en-US"/>
              <a:t> This reflects typical user behavior — most transactions occur during daytime hours and drop overnight.</a:t>
            </a:r>
            <a:br>
              <a:rPr lang="en-US"/>
            </a:br>
            <a:r>
              <a:rPr lang="en-US"/>
              <a:t> When we overlay the fraud cases on this timeline, we notice that </a:t>
            </a:r>
            <a:r>
              <a:rPr lang="en-US" b="1"/>
              <a:t>frauds are evenly distributed</a:t>
            </a:r>
            <a:r>
              <a:rPr lang="en-US"/>
              <a:t>; they do not cluster in a specific time window.</a:t>
            </a:r>
            <a:br>
              <a:rPr lang="en-US"/>
            </a:br>
            <a:r>
              <a:rPr lang="en-US"/>
              <a:t> This shows that </a:t>
            </a:r>
            <a:r>
              <a:rPr lang="en-US" b="1"/>
              <a:t>time alone is not a strong predictor</a:t>
            </a:r>
            <a:r>
              <a:rPr lang="en-US"/>
              <a:t> of fraudulent behavior, and that the models will need to rely on a </a:t>
            </a:r>
            <a:r>
              <a:rPr lang="en-US" b="1"/>
              <a:t>combination of other features</a:t>
            </a:r>
            <a:r>
              <a:rPr lang="en-US"/>
              <a:t> to detect anomalies effectively.</a:t>
            </a:r>
          </a:p>
        </p:txBody>
      </p:sp>
      <p:sp>
        <p:nvSpPr>
          <p:cNvPr id="4" name="Slide Number Placeholder 3"/>
          <p:cNvSpPr>
            <a:spLocks noGrp="1"/>
          </p:cNvSpPr>
          <p:nvPr>
            <p:ph type="sldNum" sz="quarter" idx="5"/>
          </p:nvPr>
        </p:nvSpPr>
        <p:spPr/>
        <p:txBody>
          <a:bodyPr/>
          <a:lstStyle/>
          <a:p>
            <a:fld id="{E2C0A75C-7BBE-41A3-A1DD-5BF0B495915C}" type="slidenum">
              <a:rPr lang="fr-FR" smtClean="0"/>
              <a:t>10</a:t>
            </a:fld>
            <a:endParaRPr lang="fr-FR"/>
          </a:p>
        </p:txBody>
      </p:sp>
    </p:spTree>
    <p:extLst>
      <p:ext uri="{BB962C8B-B14F-4D97-AF65-F5344CB8AC3E}">
        <p14:creationId xmlns:p14="http://schemas.microsoft.com/office/powerpoint/2010/main" val="4121193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D6F5-A9D4-C22B-732C-A31A172FB93C}"/>
              </a:ext>
            </a:extLst>
          </p:cNvPr>
          <p:cNvSpPr>
            <a:spLocks noGrp="1"/>
          </p:cNvSpPr>
          <p:nvPr>
            <p:ph type="ctrTitle"/>
          </p:nvPr>
        </p:nvSpPr>
        <p:spPr>
          <a:xfrm>
            <a:off x="1524000" y="1122363"/>
            <a:ext cx="9144000" cy="2209393"/>
          </a:xfrm>
        </p:spPr>
        <p:txBody>
          <a:bodyPr anchor="b">
            <a:normAutofit/>
          </a:bodyPr>
          <a:lstStyle>
            <a:lvl1pPr algn="ctr">
              <a:defRPr sz="3600"/>
            </a:lvl1pPr>
          </a:lstStyle>
          <a:p>
            <a:r>
              <a:rPr lang="fr-FR"/>
              <a:t>Modifiez le style du titre</a:t>
            </a:r>
            <a:endParaRPr lang="en-US"/>
          </a:p>
        </p:txBody>
      </p:sp>
      <p:sp>
        <p:nvSpPr>
          <p:cNvPr id="3" name="Subtitle 2">
            <a:extLst>
              <a:ext uri="{FF2B5EF4-FFF2-40B4-BE49-F238E27FC236}">
                <a16:creationId xmlns:a16="http://schemas.microsoft.com/office/drawing/2014/main" id="{E11AFD6E-3459-290F-1147-F0C47ACEEA5B}"/>
              </a:ext>
            </a:extLst>
          </p:cNvPr>
          <p:cNvSpPr>
            <a:spLocks noGrp="1"/>
          </p:cNvSpPr>
          <p:nvPr>
            <p:ph type="subTitle" idx="1"/>
          </p:nvPr>
        </p:nvSpPr>
        <p:spPr>
          <a:xfrm>
            <a:off x="1524000" y="4346774"/>
            <a:ext cx="9144000" cy="1066890"/>
          </a:xfrm>
        </p:spPr>
        <p:txBody>
          <a:bodyPr anchor="t">
            <a:normAutofit/>
          </a:bodyPr>
          <a:lstStyle>
            <a:lvl1pPr marL="0" indent="0" algn="ctr">
              <a:buNone/>
              <a:defRPr sz="1600" cap="all" spc="300" baseline="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Date Placeholder 3">
            <a:extLst>
              <a:ext uri="{FF2B5EF4-FFF2-40B4-BE49-F238E27FC236}">
                <a16:creationId xmlns:a16="http://schemas.microsoft.com/office/drawing/2014/main" id="{C54674D3-6FB9-5549-B0F2-FD61E82D1FF1}"/>
              </a:ext>
            </a:extLst>
          </p:cNvPr>
          <p:cNvSpPr>
            <a:spLocks noGrp="1"/>
          </p:cNvSpPr>
          <p:nvPr>
            <p:ph type="dt" sz="half" idx="10"/>
          </p:nvPr>
        </p:nvSpPr>
        <p:spPr/>
        <p:txBody>
          <a:bodyPr/>
          <a:lstStyle/>
          <a:p>
            <a:fld id="{5C604B68-FA4B-432F-9CD8-620A590D1B4F}" type="datetime1">
              <a:rPr lang="fr-FR" smtClean="0"/>
              <a:t>31/10/2025</a:t>
            </a:fld>
            <a:endParaRPr lang="fr-FR"/>
          </a:p>
        </p:txBody>
      </p:sp>
      <p:sp>
        <p:nvSpPr>
          <p:cNvPr id="5" name="Footer Placeholder 4">
            <a:extLst>
              <a:ext uri="{FF2B5EF4-FFF2-40B4-BE49-F238E27FC236}">
                <a16:creationId xmlns:a16="http://schemas.microsoft.com/office/drawing/2014/main" id="{AB239BBC-C979-2C77-493E-CF5498AEB5DB}"/>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3813B7E-A51C-D9CD-2189-650A9D63BFF9}"/>
              </a:ext>
            </a:extLst>
          </p:cNvPr>
          <p:cNvSpPr>
            <a:spLocks noGrp="1"/>
          </p:cNvSpPr>
          <p:nvPr>
            <p:ph type="sldNum" sz="quarter" idx="12"/>
          </p:nvPr>
        </p:nvSpPr>
        <p:spPr/>
        <p:txBody>
          <a:bodyPr/>
          <a:lstStyle/>
          <a:p>
            <a:fld id="{124EDC17-DEB3-47C9-A453-5F2827F9677B}" type="slidenum">
              <a:rPr lang="fr-FR" smtClean="0"/>
              <a:t>‹N°›</a:t>
            </a:fld>
            <a:endParaRPr lang="fr-FR"/>
          </a:p>
        </p:txBody>
      </p:sp>
    </p:spTree>
    <p:extLst>
      <p:ext uri="{BB962C8B-B14F-4D97-AF65-F5344CB8AC3E}">
        <p14:creationId xmlns:p14="http://schemas.microsoft.com/office/powerpoint/2010/main" val="41599628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90AE-F72C-4C2E-E2D0-7A8D7EEF08C1}"/>
              </a:ext>
            </a:extLst>
          </p:cNvPr>
          <p:cNvSpPr>
            <a:spLocks noGrp="1"/>
          </p:cNvSpPr>
          <p:nvPr>
            <p:ph type="title"/>
          </p:nvPr>
        </p:nvSpPr>
        <p:spPr/>
        <p:txBody>
          <a:bodyPr/>
          <a:lstStyle/>
          <a:p>
            <a:r>
              <a:rPr lang="fr-FR"/>
              <a:t>Modifiez le style du titre</a:t>
            </a:r>
            <a:endParaRPr lang="en-US"/>
          </a:p>
        </p:txBody>
      </p:sp>
      <p:sp>
        <p:nvSpPr>
          <p:cNvPr id="3" name="Vertical Text Placeholder 2">
            <a:extLst>
              <a:ext uri="{FF2B5EF4-FFF2-40B4-BE49-F238E27FC236}">
                <a16:creationId xmlns:a16="http://schemas.microsoft.com/office/drawing/2014/main" id="{1F41B46D-142E-8C8E-C4F4-B6B1586A6FD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954D92E3-36AD-2615-0166-6B73C34F10FA}"/>
              </a:ext>
            </a:extLst>
          </p:cNvPr>
          <p:cNvSpPr>
            <a:spLocks noGrp="1"/>
          </p:cNvSpPr>
          <p:nvPr>
            <p:ph type="dt" sz="half" idx="10"/>
          </p:nvPr>
        </p:nvSpPr>
        <p:spPr/>
        <p:txBody>
          <a:bodyPr/>
          <a:lstStyle/>
          <a:p>
            <a:fld id="{E557027A-481D-4268-9B68-AB39C499B82D}" type="datetime1">
              <a:rPr lang="fr-FR" smtClean="0"/>
              <a:t>31/10/2025</a:t>
            </a:fld>
            <a:endParaRPr lang="fr-FR"/>
          </a:p>
        </p:txBody>
      </p:sp>
      <p:sp>
        <p:nvSpPr>
          <p:cNvPr id="5" name="Footer Placeholder 4">
            <a:extLst>
              <a:ext uri="{FF2B5EF4-FFF2-40B4-BE49-F238E27FC236}">
                <a16:creationId xmlns:a16="http://schemas.microsoft.com/office/drawing/2014/main" id="{F10BFB69-319D-2284-2734-217160D396D7}"/>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1A6883B0-C775-5BD2-8EC6-A41D19BCA156}"/>
              </a:ext>
            </a:extLst>
          </p:cNvPr>
          <p:cNvSpPr>
            <a:spLocks noGrp="1"/>
          </p:cNvSpPr>
          <p:nvPr>
            <p:ph type="sldNum" sz="quarter" idx="12"/>
          </p:nvPr>
        </p:nvSpPr>
        <p:spPr/>
        <p:txBody>
          <a:bodyPr/>
          <a:lstStyle/>
          <a:p>
            <a:fld id="{124EDC17-DEB3-47C9-A453-5F2827F9677B}" type="slidenum">
              <a:rPr lang="fr-FR" smtClean="0"/>
              <a:t>‹N°›</a:t>
            </a:fld>
            <a:endParaRPr lang="fr-FR"/>
          </a:p>
        </p:txBody>
      </p:sp>
    </p:spTree>
    <p:extLst>
      <p:ext uri="{BB962C8B-B14F-4D97-AF65-F5344CB8AC3E}">
        <p14:creationId xmlns:p14="http://schemas.microsoft.com/office/powerpoint/2010/main" val="4268989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0463-6D41-8D45-088A-540B0D18838A}"/>
              </a:ext>
            </a:extLst>
          </p:cNvPr>
          <p:cNvSpPr>
            <a:spLocks noGrp="1"/>
          </p:cNvSpPr>
          <p:nvPr>
            <p:ph type="title" orient="vert"/>
          </p:nvPr>
        </p:nvSpPr>
        <p:spPr>
          <a:xfrm>
            <a:off x="8724900" y="592281"/>
            <a:ext cx="2628900" cy="5584681"/>
          </a:xfrm>
        </p:spPr>
        <p:txBody>
          <a:bodyPr vert="eaVert"/>
          <a:lstStyle/>
          <a:p>
            <a:r>
              <a:rPr lang="fr-FR"/>
              <a:t>Modifiez le style du titre</a:t>
            </a:r>
            <a:endParaRPr lang="en-US"/>
          </a:p>
        </p:txBody>
      </p:sp>
      <p:sp>
        <p:nvSpPr>
          <p:cNvPr id="3" name="Vertical Text Placeholder 2">
            <a:extLst>
              <a:ext uri="{FF2B5EF4-FFF2-40B4-BE49-F238E27FC236}">
                <a16:creationId xmlns:a16="http://schemas.microsoft.com/office/drawing/2014/main" id="{8B5F2276-7F04-F3F7-E3CE-F81C8DC637DC}"/>
              </a:ext>
            </a:extLst>
          </p:cNvPr>
          <p:cNvSpPr>
            <a:spLocks noGrp="1"/>
          </p:cNvSpPr>
          <p:nvPr>
            <p:ph type="body" orient="vert" idx="1"/>
          </p:nvPr>
        </p:nvSpPr>
        <p:spPr>
          <a:xfrm>
            <a:off x="838200" y="592281"/>
            <a:ext cx="7734300" cy="558468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C71802BF-9E0C-3251-8FAE-81F07DB05344}"/>
              </a:ext>
            </a:extLst>
          </p:cNvPr>
          <p:cNvSpPr>
            <a:spLocks noGrp="1"/>
          </p:cNvSpPr>
          <p:nvPr>
            <p:ph type="dt" sz="half" idx="10"/>
          </p:nvPr>
        </p:nvSpPr>
        <p:spPr/>
        <p:txBody>
          <a:bodyPr/>
          <a:lstStyle/>
          <a:p>
            <a:fld id="{C7E75187-E39B-427F-89CE-55A15D69178A}" type="datetime1">
              <a:rPr lang="fr-FR" smtClean="0"/>
              <a:t>31/10/2025</a:t>
            </a:fld>
            <a:endParaRPr lang="fr-FR"/>
          </a:p>
        </p:txBody>
      </p:sp>
      <p:sp>
        <p:nvSpPr>
          <p:cNvPr id="5" name="Footer Placeholder 4">
            <a:extLst>
              <a:ext uri="{FF2B5EF4-FFF2-40B4-BE49-F238E27FC236}">
                <a16:creationId xmlns:a16="http://schemas.microsoft.com/office/drawing/2014/main" id="{329F1754-5B8F-A9FA-E8B1-06E04CE283D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F01E6A8-5139-ECD4-CC0C-32FFC6741000}"/>
              </a:ext>
            </a:extLst>
          </p:cNvPr>
          <p:cNvSpPr>
            <a:spLocks noGrp="1"/>
          </p:cNvSpPr>
          <p:nvPr>
            <p:ph type="sldNum" sz="quarter" idx="12"/>
          </p:nvPr>
        </p:nvSpPr>
        <p:spPr/>
        <p:txBody>
          <a:bodyPr/>
          <a:lstStyle/>
          <a:p>
            <a:fld id="{124EDC17-DEB3-47C9-A453-5F2827F9677B}" type="slidenum">
              <a:rPr lang="fr-FR" smtClean="0"/>
              <a:t>‹N°›</a:t>
            </a:fld>
            <a:endParaRPr lang="fr-FR"/>
          </a:p>
        </p:txBody>
      </p:sp>
    </p:spTree>
    <p:extLst>
      <p:ext uri="{BB962C8B-B14F-4D97-AF65-F5344CB8AC3E}">
        <p14:creationId xmlns:p14="http://schemas.microsoft.com/office/powerpoint/2010/main" val="1872526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55F0-A6D4-C39B-394F-0B16E9C9CE81}"/>
              </a:ext>
            </a:extLst>
          </p:cNvPr>
          <p:cNvSpPr>
            <a:spLocks noGrp="1"/>
          </p:cNvSpPr>
          <p:nvPr>
            <p:ph type="title"/>
          </p:nvPr>
        </p:nvSpPr>
        <p:spPr/>
        <p:txBody>
          <a:bodyPr/>
          <a:lstStyle/>
          <a:p>
            <a:r>
              <a:rPr lang="fr-FR"/>
              <a:t>Modifiez le style du titre</a:t>
            </a:r>
            <a:endParaRPr lang="en-US"/>
          </a:p>
        </p:txBody>
      </p:sp>
      <p:sp>
        <p:nvSpPr>
          <p:cNvPr id="3" name="Content Placeholder 2">
            <a:extLst>
              <a:ext uri="{FF2B5EF4-FFF2-40B4-BE49-F238E27FC236}">
                <a16:creationId xmlns:a16="http://schemas.microsoft.com/office/drawing/2014/main" id="{EBD1860F-B260-57CE-E12B-2C94860319E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AF745C9F-D94D-E5D3-B73A-20621FA536D5}"/>
              </a:ext>
            </a:extLst>
          </p:cNvPr>
          <p:cNvSpPr>
            <a:spLocks noGrp="1"/>
          </p:cNvSpPr>
          <p:nvPr>
            <p:ph type="dt" sz="half" idx="10"/>
          </p:nvPr>
        </p:nvSpPr>
        <p:spPr/>
        <p:txBody>
          <a:bodyPr/>
          <a:lstStyle/>
          <a:p>
            <a:fld id="{A6B19310-B8EA-4091-89C5-D6DF09CB69F6}" type="datetime1">
              <a:rPr lang="fr-FR" smtClean="0"/>
              <a:t>31/10/2025</a:t>
            </a:fld>
            <a:endParaRPr lang="fr-FR"/>
          </a:p>
        </p:txBody>
      </p:sp>
      <p:sp>
        <p:nvSpPr>
          <p:cNvPr id="5" name="Footer Placeholder 4">
            <a:extLst>
              <a:ext uri="{FF2B5EF4-FFF2-40B4-BE49-F238E27FC236}">
                <a16:creationId xmlns:a16="http://schemas.microsoft.com/office/drawing/2014/main" id="{E5FAB243-BB42-966A-4708-15C9B11D688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5C3A3BD-2CC5-03D3-4CD6-E31A55BA2D23}"/>
              </a:ext>
            </a:extLst>
          </p:cNvPr>
          <p:cNvSpPr>
            <a:spLocks noGrp="1"/>
          </p:cNvSpPr>
          <p:nvPr>
            <p:ph type="sldNum" sz="quarter" idx="12"/>
          </p:nvPr>
        </p:nvSpPr>
        <p:spPr/>
        <p:txBody>
          <a:bodyPr/>
          <a:lstStyle/>
          <a:p>
            <a:fld id="{124EDC17-DEB3-47C9-A453-5F2827F9677B}" type="slidenum">
              <a:rPr lang="fr-FR" smtClean="0"/>
              <a:t>‹N°›</a:t>
            </a:fld>
            <a:endParaRPr lang="fr-FR"/>
          </a:p>
        </p:txBody>
      </p:sp>
    </p:spTree>
    <p:extLst>
      <p:ext uri="{BB962C8B-B14F-4D97-AF65-F5344CB8AC3E}">
        <p14:creationId xmlns:p14="http://schemas.microsoft.com/office/powerpoint/2010/main" val="928745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8633-AC3B-E617-1C54-84932DDD72E5}"/>
              </a:ext>
            </a:extLst>
          </p:cNvPr>
          <p:cNvSpPr>
            <a:spLocks noGrp="1"/>
          </p:cNvSpPr>
          <p:nvPr>
            <p:ph type="title"/>
          </p:nvPr>
        </p:nvSpPr>
        <p:spPr>
          <a:xfrm>
            <a:off x="1474236" y="1514688"/>
            <a:ext cx="8584164" cy="3138875"/>
          </a:xfrm>
        </p:spPr>
        <p:txBody>
          <a:bodyPr anchor="b">
            <a:normAutofit/>
          </a:bodyPr>
          <a:lstStyle>
            <a:lvl1pPr>
              <a:defRPr sz="3600" cap="all" spc="300" baseline="0"/>
            </a:lvl1pPr>
          </a:lstStyle>
          <a:p>
            <a:r>
              <a:rPr lang="fr-FR"/>
              <a:t>Modifiez le style du titre</a:t>
            </a:r>
            <a:endParaRPr lang="en-US"/>
          </a:p>
        </p:txBody>
      </p:sp>
      <p:sp>
        <p:nvSpPr>
          <p:cNvPr id="3" name="Text Placeholder 2">
            <a:extLst>
              <a:ext uri="{FF2B5EF4-FFF2-40B4-BE49-F238E27FC236}">
                <a16:creationId xmlns:a16="http://schemas.microsoft.com/office/drawing/2014/main" id="{CF68C242-ECAB-AEC3-7E9B-F9854AF31CD2}"/>
              </a:ext>
            </a:extLst>
          </p:cNvPr>
          <p:cNvSpPr>
            <a:spLocks noGrp="1"/>
          </p:cNvSpPr>
          <p:nvPr>
            <p:ph type="body" idx="1"/>
          </p:nvPr>
        </p:nvSpPr>
        <p:spPr>
          <a:xfrm>
            <a:off x="1474236" y="4963885"/>
            <a:ext cx="8584165" cy="1125765"/>
          </a:xfrm>
        </p:spPr>
        <p:txBody>
          <a:bodyPr>
            <a:normAutofit/>
          </a:bodyPr>
          <a:lstStyle>
            <a:lvl1pPr marL="0" indent="0">
              <a:buNone/>
              <a:defRPr sz="1600" cap="all" spc="300" baseline="0">
                <a:solidFill>
                  <a:schemeClr val="tx2"/>
                </a:solidFill>
              </a:defRPr>
            </a:lvl1pPr>
            <a:lvl2pPr marL="457200" indent="0">
              <a:buNone/>
              <a:defRPr sz="1600">
                <a:solidFill>
                  <a:schemeClr val="tx1">
                    <a:tint val="82000"/>
                  </a:schemeClr>
                </a:solidFill>
              </a:defRPr>
            </a:lvl2pPr>
            <a:lvl3pPr marL="914400" indent="0">
              <a:buNone/>
              <a:defRPr sz="16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Date Placeholder 3">
            <a:extLst>
              <a:ext uri="{FF2B5EF4-FFF2-40B4-BE49-F238E27FC236}">
                <a16:creationId xmlns:a16="http://schemas.microsoft.com/office/drawing/2014/main" id="{120D9B82-EEF4-2CD7-61FE-BAFB2B96D641}"/>
              </a:ext>
            </a:extLst>
          </p:cNvPr>
          <p:cNvSpPr>
            <a:spLocks noGrp="1"/>
          </p:cNvSpPr>
          <p:nvPr>
            <p:ph type="dt" sz="half" idx="10"/>
          </p:nvPr>
        </p:nvSpPr>
        <p:spPr/>
        <p:txBody>
          <a:bodyPr/>
          <a:lstStyle/>
          <a:p>
            <a:fld id="{4702A27D-C44C-44AC-8E48-880715FCCD34}" type="datetime1">
              <a:rPr lang="fr-FR" smtClean="0"/>
              <a:t>31/10/2025</a:t>
            </a:fld>
            <a:endParaRPr lang="fr-FR"/>
          </a:p>
        </p:txBody>
      </p:sp>
      <p:sp>
        <p:nvSpPr>
          <p:cNvPr id="5" name="Footer Placeholder 4">
            <a:extLst>
              <a:ext uri="{FF2B5EF4-FFF2-40B4-BE49-F238E27FC236}">
                <a16:creationId xmlns:a16="http://schemas.microsoft.com/office/drawing/2014/main" id="{59A222B6-F7A8-70A5-B023-FCAD5D7C4BB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4E85D758-2E38-8A8D-75BC-667F6A23B95B}"/>
              </a:ext>
            </a:extLst>
          </p:cNvPr>
          <p:cNvSpPr>
            <a:spLocks noGrp="1"/>
          </p:cNvSpPr>
          <p:nvPr>
            <p:ph type="sldNum" sz="quarter" idx="12"/>
          </p:nvPr>
        </p:nvSpPr>
        <p:spPr/>
        <p:txBody>
          <a:bodyPr/>
          <a:lstStyle/>
          <a:p>
            <a:fld id="{124EDC17-DEB3-47C9-A453-5F2827F9677B}" type="slidenum">
              <a:rPr lang="fr-FR" smtClean="0"/>
              <a:t>‹N°›</a:t>
            </a:fld>
            <a:endParaRPr lang="fr-FR"/>
          </a:p>
        </p:txBody>
      </p:sp>
    </p:spTree>
    <p:extLst>
      <p:ext uri="{BB962C8B-B14F-4D97-AF65-F5344CB8AC3E}">
        <p14:creationId xmlns:p14="http://schemas.microsoft.com/office/powerpoint/2010/main" val="2720406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0DFF-11BD-F5F4-35D4-1986ABBD3675}"/>
              </a:ext>
            </a:extLst>
          </p:cNvPr>
          <p:cNvSpPr>
            <a:spLocks noGrp="1"/>
          </p:cNvSpPr>
          <p:nvPr>
            <p:ph type="title"/>
          </p:nvPr>
        </p:nvSpPr>
        <p:spPr/>
        <p:txBody>
          <a:bodyPr/>
          <a:lstStyle/>
          <a:p>
            <a:r>
              <a:rPr lang="fr-FR"/>
              <a:t>Modifiez le style du titre</a:t>
            </a:r>
            <a:endParaRPr lang="en-US"/>
          </a:p>
        </p:txBody>
      </p:sp>
      <p:sp>
        <p:nvSpPr>
          <p:cNvPr id="3" name="Content Placeholder 2">
            <a:extLst>
              <a:ext uri="{FF2B5EF4-FFF2-40B4-BE49-F238E27FC236}">
                <a16:creationId xmlns:a16="http://schemas.microsoft.com/office/drawing/2014/main" id="{8C5D1279-E9A9-702E-144D-61114B788E88}"/>
              </a:ext>
            </a:extLst>
          </p:cNvPr>
          <p:cNvSpPr>
            <a:spLocks noGrp="1"/>
          </p:cNvSpPr>
          <p:nvPr>
            <p:ph sz="half" idx="1"/>
          </p:nvPr>
        </p:nvSpPr>
        <p:spPr>
          <a:xfrm>
            <a:off x="877824" y="2159175"/>
            <a:ext cx="4977453" cy="401778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a:extLst>
              <a:ext uri="{FF2B5EF4-FFF2-40B4-BE49-F238E27FC236}">
                <a16:creationId xmlns:a16="http://schemas.microsoft.com/office/drawing/2014/main" id="{1584E624-7A76-56EC-FA0D-E2AA8EF9B951}"/>
              </a:ext>
            </a:extLst>
          </p:cNvPr>
          <p:cNvSpPr>
            <a:spLocks noGrp="1"/>
          </p:cNvSpPr>
          <p:nvPr>
            <p:ph sz="half" idx="2"/>
          </p:nvPr>
        </p:nvSpPr>
        <p:spPr>
          <a:xfrm>
            <a:off x="6328391" y="2159175"/>
            <a:ext cx="4985785" cy="401778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a:extLst>
              <a:ext uri="{FF2B5EF4-FFF2-40B4-BE49-F238E27FC236}">
                <a16:creationId xmlns:a16="http://schemas.microsoft.com/office/drawing/2014/main" id="{C99D7DF5-30AD-AE47-D516-5CEE82770734}"/>
              </a:ext>
            </a:extLst>
          </p:cNvPr>
          <p:cNvSpPr>
            <a:spLocks noGrp="1"/>
          </p:cNvSpPr>
          <p:nvPr>
            <p:ph type="dt" sz="half" idx="10"/>
          </p:nvPr>
        </p:nvSpPr>
        <p:spPr/>
        <p:txBody>
          <a:bodyPr/>
          <a:lstStyle/>
          <a:p>
            <a:fld id="{17D70CE2-C34C-4FB9-B67E-86D007CFD8DA}" type="datetime1">
              <a:rPr lang="fr-FR" smtClean="0"/>
              <a:t>31/10/2025</a:t>
            </a:fld>
            <a:endParaRPr lang="fr-FR"/>
          </a:p>
        </p:txBody>
      </p:sp>
      <p:sp>
        <p:nvSpPr>
          <p:cNvPr id="6" name="Footer Placeholder 5">
            <a:extLst>
              <a:ext uri="{FF2B5EF4-FFF2-40B4-BE49-F238E27FC236}">
                <a16:creationId xmlns:a16="http://schemas.microsoft.com/office/drawing/2014/main" id="{8B05C503-B649-B083-6341-F6E376AF8C7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E53EA35-CF5A-DB36-8B14-5C184B6F14D3}"/>
              </a:ext>
            </a:extLst>
          </p:cNvPr>
          <p:cNvSpPr>
            <a:spLocks noGrp="1"/>
          </p:cNvSpPr>
          <p:nvPr>
            <p:ph type="sldNum" sz="quarter" idx="12"/>
          </p:nvPr>
        </p:nvSpPr>
        <p:spPr/>
        <p:txBody>
          <a:bodyPr/>
          <a:lstStyle/>
          <a:p>
            <a:fld id="{124EDC17-DEB3-47C9-A453-5F2827F9677B}" type="slidenum">
              <a:rPr lang="fr-FR" smtClean="0"/>
              <a:t>‹N°›</a:t>
            </a:fld>
            <a:endParaRPr lang="fr-FR"/>
          </a:p>
        </p:txBody>
      </p:sp>
    </p:spTree>
    <p:extLst>
      <p:ext uri="{BB962C8B-B14F-4D97-AF65-F5344CB8AC3E}">
        <p14:creationId xmlns:p14="http://schemas.microsoft.com/office/powerpoint/2010/main" val="3500749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A3D8-FDD9-329B-BCC6-BBF47F01BEE2}"/>
              </a:ext>
            </a:extLst>
          </p:cNvPr>
          <p:cNvSpPr>
            <a:spLocks noGrp="1"/>
          </p:cNvSpPr>
          <p:nvPr>
            <p:ph type="title"/>
          </p:nvPr>
        </p:nvSpPr>
        <p:spPr>
          <a:xfrm>
            <a:off x="881348" y="602671"/>
            <a:ext cx="10429303" cy="768928"/>
          </a:xfrm>
        </p:spPr>
        <p:txBody>
          <a:bodyPr/>
          <a:lstStyle/>
          <a:p>
            <a:r>
              <a:rPr lang="fr-FR"/>
              <a:t>Modifiez le style du titre</a:t>
            </a:r>
            <a:endParaRPr lang="en-US"/>
          </a:p>
        </p:txBody>
      </p:sp>
      <p:sp>
        <p:nvSpPr>
          <p:cNvPr id="3" name="Text Placeholder 2">
            <a:extLst>
              <a:ext uri="{FF2B5EF4-FFF2-40B4-BE49-F238E27FC236}">
                <a16:creationId xmlns:a16="http://schemas.microsoft.com/office/drawing/2014/main" id="{82EEF7DC-0699-CB3C-A7CB-39035D89A4A5}"/>
              </a:ext>
            </a:extLst>
          </p:cNvPr>
          <p:cNvSpPr>
            <a:spLocks noGrp="1"/>
          </p:cNvSpPr>
          <p:nvPr>
            <p:ph type="body" idx="1"/>
          </p:nvPr>
        </p:nvSpPr>
        <p:spPr>
          <a:xfrm>
            <a:off x="881349" y="1696325"/>
            <a:ext cx="4963538" cy="647700"/>
          </a:xfrm>
        </p:spPr>
        <p:txBody>
          <a:bodyPr anchor="b">
            <a:noAutofit/>
          </a:bodyPr>
          <a:lstStyle>
            <a:lvl1pPr marL="0" indent="0">
              <a:buNone/>
              <a:defRPr sz="1400" b="1" cap="all" spc="300" baseline="0"/>
            </a:lvl1pPr>
            <a:lvl2pPr marL="457200" indent="0">
              <a:buNone/>
              <a:defRPr sz="1400" b="1"/>
            </a:lvl2pPr>
            <a:lvl3pPr marL="914400" indent="0">
              <a:buNone/>
              <a:defRPr sz="1400" b="1"/>
            </a:lvl3pPr>
            <a:lvl4pPr marL="1371600" indent="0">
              <a:buNone/>
              <a:defRPr sz="1400" b="1"/>
            </a:lvl4pPr>
            <a:lvl5pPr marL="1828800" indent="0">
              <a:buNone/>
              <a:defRPr sz="1400" b="1"/>
            </a:lvl5pPr>
            <a:lvl6pPr marL="2286000" indent="0">
              <a:buNone/>
              <a:defRPr sz="1400" b="1"/>
            </a:lvl6pPr>
            <a:lvl7pPr marL="2743200" indent="0">
              <a:buNone/>
              <a:defRPr sz="1400" b="1"/>
            </a:lvl7pPr>
            <a:lvl8pPr marL="3200400" indent="0">
              <a:buNone/>
              <a:defRPr sz="1400" b="1"/>
            </a:lvl8pPr>
            <a:lvl9pPr marL="3657600" indent="0">
              <a:buNone/>
              <a:defRPr sz="1400" b="1"/>
            </a:lvl9pPr>
          </a:lstStyle>
          <a:p>
            <a:pPr lvl="0"/>
            <a:r>
              <a:rPr lang="fr-FR"/>
              <a:t>Cliquez pour modifier les styles du texte du masque</a:t>
            </a:r>
          </a:p>
        </p:txBody>
      </p:sp>
      <p:sp>
        <p:nvSpPr>
          <p:cNvPr id="4" name="Content Placeholder 3">
            <a:extLst>
              <a:ext uri="{FF2B5EF4-FFF2-40B4-BE49-F238E27FC236}">
                <a16:creationId xmlns:a16="http://schemas.microsoft.com/office/drawing/2014/main" id="{D252EB40-99E1-CCA4-BAFA-F51AA56CF295}"/>
              </a:ext>
            </a:extLst>
          </p:cNvPr>
          <p:cNvSpPr>
            <a:spLocks noGrp="1"/>
          </p:cNvSpPr>
          <p:nvPr>
            <p:ph sz="half" idx="2"/>
          </p:nvPr>
        </p:nvSpPr>
        <p:spPr>
          <a:xfrm>
            <a:off x="881349" y="2344025"/>
            <a:ext cx="4963538" cy="383337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a:extLst>
              <a:ext uri="{FF2B5EF4-FFF2-40B4-BE49-F238E27FC236}">
                <a16:creationId xmlns:a16="http://schemas.microsoft.com/office/drawing/2014/main" id="{038979BC-6B50-751D-D569-F360938B05C8}"/>
              </a:ext>
            </a:extLst>
          </p:cNvPr>
          <p:cNvSpPr>
            <a:spLocks noGrp="1"/>
          </p:cNvSpPr>
          <p:nvPr>
            <p:ph type="body" sz="quarter" idx="3"/>
          </p:nvPr>
        </p:nvSpPr>
        <p:spPr>
          <a:xfrm>
            <a:off x="6322669" y="1696325"/>
            <a:ext cx="4987982" cy="647700"/>
          </a:xfrm>
        </p:spPr>
        <p:txBody>
          <a:bodyPr anchor="b">
            <a:noAutofit/>
          </a:bodyPr>
          <a:lstStyle>
            <a:lvl1pPr marL="0" indent="0">
              <a:buNone/>
              <a:defRPr sz="1400" b="1" cap="all" spc="300" baseline="0"/>
            </a:lvl1pPr>
            <a:lvl2pPr marL="457200" indent="0">
              <a:buNone/>
              <a:defRPr sz="1400" b="1"/>
            </a:lvl2pPr>
            <a:lvl3pPr marL="914400" indent="0">
              <a:buNone/>
              <a:defRPr sz="1400" b="1"/>
            </a:lvl3pPr>
            <a:lvl4pPr marL="1371600" indent="0">
              <a:buNone/>
              <a:defRPr sz="1400" b="1"/>
            </a:lvl4pPr>
            <a:lvl5pPr marL="1828800" indent="0">
              <a:buNone/>
              <a:defRPr sz="1400" b="1"/>
            </a:lvl5pPr>
            <a:lvl6pPr marL="2286000" indent="0">
              <a:buNone/>
              <a:defRPr sz="1400" b="1"/>
            </a:lvl6pPr>
            <a:lvl7pPr marL="2743200" indent="0">
              <a:buNone/>
              <a:defRPr sz="1400" b="1"/>
            </a:lvl7pPr>
            <a:lvl8pPr marL="3200400" indent="0">
              <a:buNone/>
              <a:defRPr sz="1400" b="1"/>
            </a:lvl8pPr>
            <a:lvl9pPr marL="3657600" indent="0">
              <a:buNone/>
              <a:defRPr sz="1400" b="1"/>
            </a:lvl9pPr>
          </a:lstStyle>
          <a:p>
            <a:pPr lvl="0"/>
            <a:r>
              <a:rPr lang="fr-FR"/>
              <a:t>Cliquez pour modifier les styles du texte du masque</a:t>
            </a:r>
          </a:p>
        </p:txBody>
      </p:sp>
      <p:sp>
        <p:nvSpPr>
          <p:cNvPr id="6" name="Content Placeholder 5">
            <a:extLst>
              <a:ext uri="{FF2B5EF4-FFF2-40B4-BE49-F238E27FC236}">
                <a16:creationId xmlns:a16="http://schemas.microsoft.com/office/drawing/2014/main" id="{84A3A26F-230E-2D25-6BDC-6ECA00FAEFD5}"/>
              </a:ext>
            </a:extLst>
          </p:cNvPr>
          <p:cNvSpPr>
            <a:spLocks noGrp="1"/>
          </p:cNvSpPr>
          <p:nvPr>
            <p:ph sz="quarter" idx="4"/>
          </p:nvPr>
        </p:nvSpPr>
        <p:spPr>
          <a:xfrm>
            <a:off x="6322669" y="2344025"/>
            <a:ext cx="4987982" cy="383337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a:extLst>
              <a:ext uri="{FF2B5EF4-FFF2-40B4-BE49-F238E27FC236}">
                <a16:creationId xmlns:a16="http://schemas.microsoft.com/office/drawing/2014/main" id="{48182A01-DE7C-3BA4-96FF-CDEF2F608FCA}"/>
              </a:ext>
            </a:extLst>
          </p:cNvPr>
          <p:cNvSpPr>
            <a:spLocks noGrp="1"/>
          </p:cNvSpPr>
          <p:nvPr>
            <p:ph type="dt" sz="half" idx="10"/>
          </p:nvPr>
        </p:nvSpPr>
        <p:spPr/>
        <p:txBody>
          <a:bodyPr/>
          <a:lstStyle/>
          <a:p>
            <a:fld id="{09753C06-E060-4D62-881D-A4B187F1D9A4}" type="datetime1">
              <a:rPr lang="fr-FR" smtClean="0"/>
              <a:t>31/10/2025</a:t>
            </a:fld>
            <a:endParaRPr lang="fr-FR"/>
          </a:p>
        </p:txBody>
      </p:sp>
      <p:sp>
        <p:nvSpPr>
          <p:cNvPr id="8" name="Footer Placeholder 7">
            <a:extLst>
              <a:ext uri="{FF2B5EF4-FFF2-40B4-BE49-F238E27FC236}">
                <a16:creationId xmlns:a16="http://schemas.microsoft.com/office/drawing/2014/main" id="{6FCAA828-0166-8ECD-BCE8-654BEFDD7155}"/>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7690C0D2-459A-04AA-FD90-7687D2FE8A9D}"/>
              </a:ext>
            </a:extLst>
          </p:cNvPr>
          <p:cNvSpPr>
            <a:spLocks noGrp="1"/>
          </p:cNvSpPr>
          <p:nvPr>
            <p:ph type="sldNum" sz="quarter" idx="12"/>
          </p:nvPr>
        </p:nvSpPr>
        <p:spPr/>
        <p:txBody>
          <a:bodyPr/>
          <a:lstStyle/>
          <a:p>
            <a:fld id="{124EDC17-DEB3-47C9-A453-5F2827F9677B}" type="slidenum">
              <a:rPr lang="fr-FR" smtClean="0"/>
              <a:t>‹N°›</a:t>
            </a:fld>
            <a:endParaRPr lang="fr-FR"/>
          </a:p>
        </p:txBody>
      </p:sp>
    </p:spTree>
    <p:extLst>
      <p:ext uri="{BB962C8B-B14F-4D97-AF65-F5344CB8AC3E}">
        <p14:creationId xmlns:p14="http://schemas.microsoft.com/office/powerpoint/2010/main" val="1392051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549F-FA71-857F-E02E-3CB63CE683E2}"/>
              </a:ext>
            </a:extLst>
          </p:cNvPr>
          <p:cNvSpPr>
            <a:spLocks noGrp="1"/>
          </p:cNvSpPr>
          <p:nvPr>
            <p:ph type="title"/>
          </p:nvPr>
        </p:nvSpPr>
        <p:spPr/>
        <p:txBody>
          <a:bodyPr/>
          <a:lstStyle/>
          <a:p>
            <a:r>
              <a:rPr lang="fr-FR"/>
              <a:t>Modifiez le style du titre</a:t>
            </a:r>
            <a:endParaRPr lang="en-US"/>
          </a:p>
        </p:txBody>
      </p:sp>
      <p:sp>
        <p:nvSpPr>
          <p:cNvPr id="3" name="Date Placeholder 2">
            <a:extLst>
              <a:ext uri="{FF2B5EF4-FFF2-40B4-BE49-F238E27FC236}">
                <a16:creationId xmlns:a16="http://schemas.microsoft.com/office/drawing/2014/main" id="{6F569611-F911-D3D4-B613-ACCDA56C45D2}"/>
              </a:ext>
            </a:extLst>
          </p:cNvPr>
          <p:cNvSpPr>
            <a:spLocks noGrp="1"/>
          </p:cNvSpPr>
          <p:nvPr>
            <p:ph type="dt" sz="half" idx="10"/>
          </p:nvPr>
        </p:nvSpPr>
        <p:spPr/>
        <p:txBody>
          <a:bodyPr/>
          <a:lstStyle/>
          <a:p>
            <a:fld id="{308ABB6B-209C-4038-89BA-1E27267031E1}" type="datetime1">
              <a:rPr lang="fr-FR" smtClean="0"/>
              <a:t>31/10/2025</a:t>
            </a:fld>
            <a:endParaRPr lang="fr-FR"/>
          </a:p>
        </p:txBody>
      </p:sp>
      <p:sp>
        <p:nvSpPr>
          <p:cNvPr id="4" name="Footer Placeholder 3">
            <a:extLst>
              <a:ext uri="{FF2B5EF4-FFF2-40B4-BE49-F238E27FC236}">
                <a16:creationId xmlns:a16="http://schemas.microsoft.com/office/drawing/2014/main" id="{F6EA1961-0B6B-8FEB-F2CB-C42E90EF2DFD}"/>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F42AA80E-3139-9F1B-9C3E-2A76628CF4F8}"/>
              </a:ext>
            </a:extLst>
          </p:cNvPr>
          <p:cNvSpPr>
            <a:spLocks noGrp="1"/>
          </p:cNvSpPr>
          <p:nvPr>
            <p:ph type="sldNum" sz="quarter" idx="12"/>
          </p:nvPr>
        </p:nvSpPr>
        <p:spPr/>
        <p:txBody>
          <a:bodyPr/>
          <a:lstStyle/>
          <a:p>
            <a:fld id="{124EDC17-DEB3-47C9-A453-5F2827F9677B}" type="slidenum">
              <a:rPr lang="fr-FR" smtClean="0"/>
              <a:t>‹N°›</a:t>
            </a:fld>
            <a:endParaRPr lang="fr-FR"/>
          </a:p>
        </p:txBody>
      </p:sp>
    </p:spTree>
    <p:extLst>
      <p:ext uri="{BB962C8B-B14F-4D97-AF65-F5344CB8AC3E}">
        <p14:creationId xmlns:p14="http://schemas.microsoft.com/office/powerpoint/2010/main" val="3085532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F54789-9F96-511A-0FB6-24F6A8418C72}"/>
              </a:ext>
            </a:extLst>
          </p:cNvPr>
          <p:cNvSpPr>
            <a:spLocks noGrp="1"/>
          </p:cNvSpPr>
          <p:nvPr>
            <p:ph type="dt" sz="half" idx="10"/>
          </p:nvPr>
        </p:nvSpPr>
        <p:spPr/>
        <p:txBody>
          <a:bodyPr/>
          <a:lstStyle/>
          <a:p>
            <a:fld id="{DF4DBFD0-7984-4469-B245-4E28A77F2371}" type="datetime1">
              <a:rPr lang="fr-FR" smtClean="0"/>
              <a:t>31/10/2025</a:t>
            </a:fld>
            <a:endParaRPr lang="fr-FR"/>
          </a:p>
        </p:txBody>
      </p:sp>
      <p:sp>
        <p:nvSpPr>
          <p:cNvPr id="3" name="Footer Placeholder 2">
            <a:extLst>
              <a:ext uri="{FF2B5EF4-FFF2-40B4-BE49-F238E27FC236}">
                <a16:creationId xmlns:a16="http://schemas.microsoft.com/office/drawing/2014/main" id="{8B780399-ADEF-8F74-9F59-6AD804C9393E}"/>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95B6A34F-ABAB-9C4E-38A1-C6EEB944B97C}"/>
              </a:ext>
            </a:extLst>
          </p:cNvPr>
          <p:cNvSpPr>
            <a:spLocks noGrp="1"/>
          </p:cNvSpPr>
          <p:nvPr>
            <p:ph type="sldNum" sz="quarter" idx="12"/>
          </p:nvPr>
        </p:nvSpPr>
        <p:spPr/>
        <p:txBody>
          <a:bodyPr/>
          <a:lstStyle/>
          <a:p>
            <a:fld id="{124EDC17-DEB3-47C9-A453-5F2827F9677B}" type="slidenum">
              <a:rPr lang="fr-FR" smtClean="0"/>
              <a:t>‹N°›</a:t>
            </a:fld>
            <a:endParaRPr lang="fr-FR"/>
          </a:p>
        </p:txBody>
      </p:sp>
    </p:spTree>
    <p:extLst>
      <p:ext uri="{BB962C8B-B14F-4D97-AF65-F5344CB8AC3E}">
        <p14:creationId xmlns:p14="http://schemas.microsoft.com/office/powerpoint/2010/main" val="449890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17-2BF6-1CE2-F34B-49F0D09A1B91}"/>
              </a:ext>
            </a:extLst>
          </p:cNvPr>
          <p:cNvSpPr>
            <a:spLocks noGrp="1"/>
          </p:cNvSpPr>
          <p:nvPr>
            <p:ph type="title"/>
          </p:nvPr>
        </p:nvSpPr>
        <p:spPr>
          <a:xfrm>
            <a:off x="839788" y="807868"/>
            <a:ext cx="3640713" cy="2062594"/>
          </a:xfrm>
        </p:spPr>
        <p:txBody>
          <a:bodyPr anchor="t">
            <a:normAutofit/>
          </a:bodyPr>
          <a:lstStyle>
            <a:lvl1pPr>
              <a:defRPr sz="2800"/>
            </a:lvl1pPr>
          </a:lstStyle>
          <a:p>
            <a:r>
              <a:rPr lang="fr-FR"/>
              <a:t>Modifiez le style du titre</a:t>
            </a:r>
            <a:endParaRPr lang="en-US"/>
          </a:p>
        </p:txBody>
      </p:sp>
      <p:sp>
        <p:nvSpPr>
          <p:cNvPr id="3" name="Content Placeholder 2">
            <a:extLst>
              <a:ext uri="{FF2B5EF4-FFF2-40B4-BE49-F238E27FC236}">
                <a16:creationId xmlns:a16="http://schemas.microsoft.com/office/drawing/2014/main" id="{40815B8F-A9F3-8583-FFF1-175021F17AF0}"/>
              </a:ext>
            </a:extLst>
          </p:cNvPr>
          <p:cNvSpPr>
            <a:spLocks noGrp="1"/>
          </p:cNvSpPr>
          <p:nvPr>
            <p:ph idx="1"/>
          </p:nvPr>
        </p:nvSpPr>
        <p:spPr>
          <a:xfrm>
            <a:off x="5432898" y="807867"/>
            <a:ext cx="5922489" cy="505318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a:extLst>
              <a:ext uri="{FF2B5EF4-FFF2-40B4-BE49-F238E27FC236}">
                <a16:creationId xmlns:a16="http://schemas.microsoft.com/office/drawing/2014/main" id="{C5D90AFF-A949-CE9E-6B94-C1B619612915}"/>
              </a:ext>
            </a:extLst>
          </p:cNvPr>
          <p:cNvSpPr>
            <a:spLocks noGrp="1"/>
          </p:cNvSpPr>
          <p:nvPr>
            <p:ph type="body" sz="half" idx="2"/>
          </p:nvPr>
        </p:nvSpPr>
        <p:spPr>
          <a:xfrm>
            <a:off x="839788" y="3000652"/>
            <a:ext cx="3640713"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a:extLst>
              <a:ext uri="{FF2B5EF4-FFF2-40B4-BE49-F238E27FC236}">
                <a16:creationId xmlns:a16="http://schemas.microsoft.com/office/drawing/2014/main" id="{DA95267E-088F-FB9A-9469-551890F29F01}"/>
              </a:ext>
            </a:extLst>
          </p:cNvPr>
          <p:cNvSpPr>
            <a:spLocks noGrp="1"/>
          </p:cNvSpPr>
          <p:nvPr>
            <p:ph type="dt" sz="half" idx="10"/>
          </p:nvPr>
        </p:nvSpPr>
        <p:spPr/>
        <p:txBody>
          <a:bodyPr/>
          <a:lstStyle/>
          <a:p>
            <a:fld id="{3B6765FF-2677-4A2F-8AB9-39429B584E69}" type="datetime1">
              <a:rPr lang="fr-FR" smtClean="0"/>
              <a:t>31/10/2025</a:t>
            </a:fld>
            <a:endParaRPr lang="fr-FR"/>
          </a:p>
        </p:txBody>
      </p:sp>
      <p:sp>
        <p:nvSpPr>
          <p:cNvPr id="6" name="Footer Placeholder 5">
            <a:extLst>
              <a:ext uri="{FF2B5EF4-FFF2-40B4-BE49-F238E27FC236}">
                <a16:creationId xmlns:a16="http://schemas.microsoft.com/office/drawing/2014/main" id="{38EA3FFC-B3A6-C0B6-5DAE-70BE0D6FBD6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B108D35F-BC2E-8D14-060F-449CBAF7C0D2}"/>
              </a:ext>
            </a:extLst>
          </p:cNvPr>
          <p:cNvSpPr>
            <a:spLocks noGrp="1"/>
          </p:cNvSpPr>
          <p:nvPr>
            <p:ph type="sldNum" sz="quarter" idx="12"/>
          </p:nvPr>
        </p:nvSpPr>
        <p:spPr/>
        <p:txBody>
          <a:bodyPr/>
          <a:lstStyle/>
          <a:p>
            <a:fld id="{124EDC17-DEB3-47C9-A453-5F2827F9677B}" type="slidenum">
              <a:rPr lang="fr-FR" smtClean="0"/>
              <a:t>‹N°›</a:t>
            </a:fld>
            <a:endParaRPr lang="fr-FR"/>
          </a:p>
        </p:txBody>
      </p:sp>
    </p:spTree>
    <p:extLst>
      <p:ext uri="{BB962C8B-B14F-4D97-AF65-F5344CB8AC3E}">
        <p14:creationId xmlns:p14="http://schemas.microsoft.com/office/powerpoint/2010/main" val="4272872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09ED-ED97-A3CE-5569-77B45F41450A}"/>
              </a:ext>
            </a:extLst>
          </p:cNvPr>
          <p:cNvSpPr>
            <a:spLocks noGrp="1"/>
          </p:cNvSpPr>
          <p:nvPr>
            <p:ph type="title"/>
          </p:nvPr>
        </p:nvSpPr>
        <p:spPr>
          <a:xfrm>
            <a:off x="839788" y="820881"/>
            <a:ext cx="3639312" cy="2062595"/>
          </a:xfrm>
        </p:spPr>
        <p:txBody>
          <a:bodyPr anchor="t">
            <a:normAutofit/>
          </a:bodyPr>
          <a:lstStyle>
            <a:lvl1pPr>
              <a:defRPr sz="2800"/>
            </a:lvl1pPr>
          </a:lstStyle>
          <a:p>
            <a:r>
              <a:rPr lang="fr-FR"/>
              <a:t>Modifiez le style du titre</a:t>
            </a:r>
            <a:endParaRPr lang="en-US"/>
          </a:p>
        </p:txBody>
      </p:sp>
      <p:sp>
        <p:nvSpPr>
          <p:cNvPr id="3" name="Picture Placeholder 2">
            <a:extLst>
              <a:ext uri="{FF2B5EF4-FFF2-40B4-BE49-F238E27FC236}">
                <a16:creationId xmlns:a16="http://schemas.microsoft.com/office/drawing/2014/main" id="{0683BB3A-9E24-DE4C-9619-1502F1B6F389}"/>
              </a:ext>
            </a:extLst>
          </p:cNvPr>
          <p:cNvSpPr>
            <a:spLocks noGrp="1" noChangeAspect="1"/>
          </p:cNvSpPr>
          <p:nvPr>
            <p:ph type="pic" idx="1"/>
          </p:nvPr>
        </p:nvSpPr>
        <p:spPr>
          <a:xfrm>
            <a:off x="5247408" y="919595"/>
            <a:ext cx="6107979" cy="501361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a:p>
        </p:txBody>
      </p:sp>
      <p:sp>
        <p:nvSpPr>
          <p:cNvPr id="4" name="Text Placeholder 3">
            <a:extLst>
              <a:ext uri="{FF2B5EF4-FFF2-40B4-BE49-F238E27FC236}">
                <a16:creationId xmlns:a16="http://schemas.microsoft.com/office/drawing/2014/main" id="{94B4CE1F-29E0-88BB-8489-E58236B8B17B}"/>
              </a:ext>
            </a:extLst>
          </p:cNvPr>
          <p:cNvSpPr>
            <a:spLocks noGrp="1"/>
          </p:cNvSpPr>
          <p:nvPr>
            <p:ph type="body" sz="half" idx="2"/>
          </p:nvPr>
        </p:nvSpPr>
        <p:spPr>
          <a:xfrm>
            <a:off x="839788" y="3000652"/>
            <a:ext cx="3643889"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a:extLst>
              <a:ext uri="{FF2B5EF4-FFF2-40B4-BE49-F238E27FC236}">
                <a16:creationId xmlns:a16="http://schemas.microsoft.com/office/drawing/2014/main" id="{724B7212-6816-FFD1-50B2-58844AD38E26}"/>
              </a:ext>
            </a:extLst>
          </p:cNvPr>
          <p:cNvSpPr>
            <a:spLocks noGrp="1"/>
          </p:cNvSpPr>
          <p:nvPr>
            <p:ph type="dt" sz="half" idx="10"/>
          </p:nvPr>
        </p:nvSpPr>
        <p:spPr/>
        <p:txBody>
          <a:bodyPr/>
          <a:lstStyle/>
          <a:p>
            <a:fld id="{4FC5B187-7B6F-4E33-9F62-84511211195F}" type="datetime1">
              <a:rPr lang="fr-FR" smtClean="0"/>
              <a:t>31/10/2025</a:t>
            </a:fld>
            <a:endParaRPr lang="fr-FR"/>
          </a:p>
        </p:txBody>
      </p:sp>
      <p:sp>
        <p:nvSpPr>
          <p:cNvPr id="6" name="Footer Placeholder 5">
            <a:extLst>
              <a:ext uri="{FF2B5EF4-FFF2-40B4-BE49-F238E27FC236}">
                <a16:creationId xmlns:a16="http://schemas.microsoft.com/office/drawing/2014/main" id="{A2417744-5A24-B7B7-5FD6-E98E60832F27}"/>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4CDA4D1-A71D-A7A6-3D0C-294E5D280BE8}"/>
              </a:ext>
            </a:extLst>
          </p:cNvPr>
          <p:cNvSpPr>
            <a:spLocks noGrp="1"/>
          </p:cNvSpPr>
          <p:nvPr>
            <p:ph type="sldNum" sz="quarter" idx="12"/>
          </p:nvPr>
        </p:nvSpPr>
        <p:spPr/>
        <p:txBody>
          <a:bodyPr/>
          <a:lstStyle/>
          <a:p>
            <a:fld id="{124EDC17-DEB3-47C9-A453-5F2827F9677B}" type="slidenum">
              <a:rPr lang="fr-FR" smtClean="0"/>
              <a:t>‹N°›</a:t>
            </a:fld>
            <a:endParaRPr lang="fr-FR"/>
          </a:p>
        </p:txBody>
      </p:sp>
    </p:spTree>
    <p:extLst>
      <p:ext uri="{BB962C8B-B14F-4D97-AF65-F5344CB8AC3E}">
        <p14:creationId xmlns:p14="http://schemas.microsoft.com/office/powerpoint/2010/main" val="4010078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858A62-FE72-978B-BE71-05908D82E1A4}"/>
              </a:ext>
            </a:extLst>
          </p:cNvPr>
          <p:cNvSpPr/>
          <p:nvPr/>
        </p:nvSpPr>
        <p:spPr>
          <a:xfrm>
            <a:off x="0" y="0"/>
            <a:ext cx="12192000" cy="6860161"/>
          </a:xfrm>
          <a:prstGeom prst="rect">
            <a:avLst/>
          </a:prstGeom>
          <a:solidFill>
            <a:schemeClr val="bg2">
              <a:lumMod val="75000"/>
              <a:alpha val="15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a:lstStyle/>
          <a:p>
            <a:endParaRPr lang="fr-FR"/>
          </a:p>
        </p:txBody>
      </p:sp>
      <p:sp>
        <p:nvSpPr>
          <p:cNvPr id="2" name="Title Placeholder 1">
            <a:extLst>
              <a:ext uri="{FF2B5EF4-FFF2-40B4-BE49-F238E27FC236}">
                <a16:creationId xmlns:a16="http://schemas.microsoft.com/office/drawing/2014/main" id="{5BFA14B7-4740-5D9F-6489-BAD00C3E0D68}"/>
              </a:ext>
            </a:extLst>
          </p:cNvPr>
          <p:cNvSpPr>
            <a:spLocks noGrp="1"/>
          </p:cNvSpPr>
          <p:nvPr>
            <p:ph type="title"/>
          </p:nvPr>
        </p:nvSpPr>
        <p:spPr>
          <a:xfrm>
            <a:off x="871108" y="588245"/>
            <a:ext cx="10449784" cy="1265928"/>
          </a:xfrm>
          <a:prstGeom prst="rect">
            <a:avLst/>
          </a:prstGeom>
        </p:spPr>
        <p:txBody>
          <a:bodyPr vert="horz" lIns="91440" tIns="45720" rIns="91440" bIns="45720" rtlCol="0" anchor="b">
            <a:normAutofit/>
          </a:bodyPr>
          <a:lstStyle/>
          <a:p>
            <a:r>
              <a:rPr lang="fr-FR"/>
              <a:t>Modifiez le style du titre</a:t>
            </a:r>
            <a:endParaRPr lang="en-US"/>
          </a:p>
        </p:txBody>
      </p:sp>
      <p:sp>
        <p:nvSpPr>
          <p:cNvPr id="3" name="Text Placeholder 2">
            <a:extLst>
              <a:ext uri="{FF2B5EF4-FFF2-40B4-BE49-F238E27FC236}">
                <a16:creationId xmlns:a16="http://schemas.microsoft.com/office/drawing/2014/main" id="{7790487F-803F-C5AF-BD93-39C0FC738963}"/>
              </a:ext>
            </a:extLst>
          </p:cNvPr>
          <p:cNvSpPr>
            <a:spLocks noGrp="1"/>
          </p:cNvSpPr>
          <p:nvPr>
            <p:ph type="body" idx="1"/>
          </p:nvPr>
        </p:nvSpPr>
        <p:spPr>
          <a:xfrm>
            <a:off x="877824" y="2157984"/>
            <a:ext cx="10442448" cy="3903819"/>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A586FCEF-4EDF-C2EF-7D81-FEFF7042F350}"/>
              </a:ext>
            </a:extLst>
          </p:cNvPr>
          <p:cNvSpPr>
            <a:spLocks noGrp="1"/>
          </p:cNvSpPr>
          <p:nvPr>
            <p:ph type="dt" sz="half" idx="2"/>
          </p:nvPr>
        </p:nvSpPr>
        <p:spPr>
          <a:xfrm>
            <a:off x="877824" y="6356350"/>
            <a:ext cx="2743200" cy="365125"/>
          </a:xfrm>
          <a:prstGeom prst="rect">
            <a:avLst/>
          </a:prstGeom>
        </p:spPr>
        <p:txBody>
          <a:bodyPr vert="horz" lIns="91440" tIns="45720" rIns="91440" bIns="45720" rtlCol="0" anchor="ctr"/>
          <a:lstStyle>
            <a:lvl1pPr algn="l">
              <a:defRPr sz="800" cap="all" spc="300" baseline="0">
                <a:solidFill>
                  <a:schemeClr val="tx2"/>
                </a:solidFill>
              </a:defRPr>
            </a:lvl1pPr>
          </a:lstStyle>
          <a:p>
            <a:fld id="{FEF1C450-A984-4DE7-89B1-62751547A703}" type="datetime1">
              <a:rPr lang="fr-FR" smtClean="0"/>
              <a:t>31/10/2025</a:t>
            </a:fld>
            <a:endParaRPr lang="fr-FR"/>
          </a:p>
        </p:txBody>
      </p:sp>
      <p:sp>
        <p:nvSpPr>
          <p:cNvPr id="5" name="Footer Placeholder 4">
            <a:extLst>
              <a:ext uri="{FF2B5EF4-FFF2-40B4-BE49-F238E27FC236}">
                <a16:creationId xmlns:a16="http://schemas.microsoft.com/office/drawing/2014/main" id="{9A4663BC-4D46-C74D-DDF2-9D25B4D96F9B}"/>
              </a:ext>
            </a:extLst>
          </p:cNvPr>
          <p:cNvSpPr>
            <a:spLocks noGrp="1"/>
          </p:cNvSpPr>
          <p:nvPr>
            <p:ph type="ftr" sz="quarter" idx="3"/>
          </p:nvPr>
        </p:nvSpPr>
        <p:spPr>
          <a:xfrm>
            <a:off x="7132320" y="6356350"/>
            <a:ext cx="4297680" cy="365125"/>
          </a:xfrm>
          <a:prstGeom prst="rect">
            <a:avLst/>
          </a:prstGeom>
        </p:spPr>
        <p:txBody>
          <a:bodyPr vert="horz" lIns="91440" tIns="45720" rIns="91440" bIns="45720" rtlCol="0" anchor="ctr"/>
          <a:lstStyle>
            <a:lvl1pPr algn="r">
              <a:defRPr sz="800" cap="all" spc="300" baseline="0">
                <a:solidFill>
                  <a:schemeClr val="tx2"/>
                </a:solidFill>
              </a:defRPr>
            </a:lvl1pPr>
          </a:lstStyle>
          <a:p>
            <a:endParaRPr lang="fr-FR"/>
          </a:p>
        </p:txBody>
      </p:sp>
      <p:sp>
        <p:nvSpPr>
          <p:cNvPr id="6" name="Slide Number Placeholder 5">
            <a:extLst>
              <a:ext uri="{FF2B5EF4-FFF2-40B4-BE49-F238E27FC236}">
                <a16:creationId xmlns:a16="http://schemas.microsoft.com/office/drawing/2014/main" id="{B71B4EAE-CB5C-D14B-77EF-7B155FA68353}"/>
              </a:ext>
            </a:extLst>
          </p:cNvPr>
          <p:cNvSpPr>
            <a:spLocks noGrp="1"/>
          </p:cNvSpPr>
          <p:nvPr>
            <p:ph type="sldNum" sz="quarter" idx="4"/>
          </p:nvPr>
        </p:nvSpPr>
        <p:spPr>
          <a:xfrm>
            <a:off x="11429999" y="6356350"/>
            <a:ext cx="521207" cy="365125"/>
          </a:xfrm>
          <a:prstGeom prst="rect">
            <a:avLst/>
          </a:prstGeom>
        </p:spPr>
        <p:txBody>
          <a:bodyPr vert="horz" lIns="91440" tIns="45720" rIns="91440" bIns="45720" rtlCol="0" anchor="ctr"/>
          <a:lstStyle>
            <a:lvl1pPr algn="r">
              <a:defRPr sz="1400">
                <a:solidFill>
                  <a:schemeClr val="tx2"/>
                </a:solidFill>
                <a:latin typeface="+mj-lt"/>
              </a:defRPr>
            </a:lvl1pPr>
          </a:lstStyle>
          <a:p>
            <a:fld id="{124EDC17-DEB3-47C9-A453-5F2827F9677B}" type="slidenum">
              <a:rPr lang="fr-FR" smtClean="0"/>
              <a:t>‹N°›</a:t>
            </a:fld>
            <a:endParaRPr lang="fr-FR"/>
          </a:p>
        </p:txBody>
      </p:sp>
    </p:spTree>
    <p:extLst>
      <p:ext uri="{BB962C8B-B14F-4D97-AF65-F5344CB8AC3E}">
        <p14:creationId xmlns:p14="http://schemas.microsoft.com/office/powerpoint/2010/main" val="10036590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guide id="5" orient="horz" pos="3816">
          <p15:clr>
            <a:srgbClr val="F26B43"/>
          </p15:clr>
        </p15:guide>
        <p15:guide id="6" orient="horz" pos="11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B5C0F0-81DE-66DB-C736-2F86C88264AF}"/>
              </a:ext>
            </a:extLst>
          </p:cNvPr>
          <p:cNvSpPr>
            <a:spLocks noGrp="1"/>
          </p:cNvSpPr>
          <p:nvPr>
            <p:ph type="title"/>
          </p:nvPr>
        </p:nvSpPr>
        <p:spPr>
          <a:xfrm>
            <a:off x="871108" y="111054"/>
            <a:ext cx="10449784" cy="1265928"/>
          </a:xfrm>
        </p:spPr>
        <p:txBody>
          <a:bodyPr>
            <a:normAutofit/>
          </a:bodyPr>
          <a:lstStyle/>
          <a:p>
            <a:pPr algn="ctr"/>
            <a:r>
              <a:rPr lang="en-US" sz="4800" noProof="0"/>
              <a:t>Credit Card Fraud Detection</a:t>
            </a:r>
          </a:p>
        </p:txBody>
      </p:sp>
      <p:pic>
        <p:nvPicPr>
          <p:cNvPr id="10" name="Graphique 9">
            <a:extLst>
              <a:ext uri="{FF2B5EF4-FFF2-40B4-BE49-F238E27FC236}">
                <a16:creationId xmlns:a16="http://schemas.microsoft.com/office/drawing/2014/main" id="{0F039837-A7DA-6553-B69A-0248F13994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2098" y="503386"/>
            <a:ext cx="6767804" cy="6767804"/>
          </a:xfrm>
          <a:prstGeom prst="rect">
            <a:avLst/>
          </a:prstGeom>
        </p:spPr>
      </p:pic>
      <p:sp>
        <p:nvSpPr>
          <p:cNvPr id="3" name="ZoneTexte 2">
            <a:extLst>
              <a:ext uri="{FF2B5EF4-FFF2-40B4-BE49-F238E27FC236}">
                <a16:creationId xmlns:a16="http://schemas.microsoft.com/office/drawing/2014/main" id="{29FEF673-9CA5-6996-2B65-8511C99DDD0A}"/>
              </a:ext>
            </a:extLst>
          </p:cNvPr>
          <p:cNvSpPr txBox="1"/>
          <p:nvPr/>
        </p:nvSpPr>
        <p:spPr>
          <a:xfrm>
            <a:off x="380498" y="5238778"/>
            <a:ext cx="6679933" cy="1200329"/>
          </a:xfrm>
          <a:prstGeom prst="rect">
            <a:avLst/>
          </a:prstGeom>
          <a:noFill/>
        </p:spPr>
        <p:txBody>
          <a:bodyPr wrap="square" rtlCol="0">
            <a:spAutoFit/>
          </a:bodyPr>
          <a:lstStyle/>
          <a:p>
            <a:r>
              <a:rPr lang="fr-FR"/>
              <a:t>Eliott Hangard</a:t>
            </a:r>
          </a:p>
          <a:p>
            <a:r>
              <a:rPr lang="fr-FR"/>
              <a:t>Thibaud </a:t>
            </a:r>
            <a:r>
              <a:rPr lang="fr-FR" err="1"/>
              <a:t>Rimbert</a:t>
            </a:r>
            <a:endParaRPr lang="fr-FR"/>
          </a:p>
          <a:p>
            <a:r>
              <a:rPr lang="fr-FR"/>
              <a:t>Arsène </a:t>
            </a:r>
            <a:r>
              <a:rPr lang="fr-FR" err="1"/>
              <a:t>Galliez</a:t>
            </a:r>
            <a:endParaRPr lang="fr-FR"/>
          </a:p>
          <a:p>
            <a:r>
              <a:rPr lang="fr-FR"/>
              <a:t>Hugo Dos-</a:t>
            </a:r>
            <a:r>
              <a:rPr lang="fr-FR" err="1"/>
              <a:t>anjos</a:t>
            </a:r>
            <a:r>
              <a:rPr lang="fr-FR"/>
              <a:t>-dos-</a:t>
            </a:r>
            <a:r>
              <a:rPr lang="fr-FR" err="1"/>
              <a:t>santos</a:t>
            </a:r>
            <a:endParaRPr lang="fr-FR"/>
          </a:p>
        </p:txBody>
      </p:sp>
      <p:sp>
        <p:nvSpPr>
          <p:cNvPr id="4" name="Espace réservé du numéro de diapositive 3">
            <a:extLst>
              <a:ext uri="{FF2B5EF4-FFF2-40B4-BE49-F238E27FC236}">
                <a16:creationId xmlns:a16="http://schemas.microsoft.com/office/drawing/2014/main" id="{B23D9165-6F58-41F2-1B37-1E338D51CE55}"/>
              </a:ext>
            </a:extLst>
          </p:cNvPr>
          <p:cNvSpPr>
            <a:spLocks noGrp="1"/>
          </p:cNvSpPr>
          <p:nvPr>
            <p:ph type="sldNum" sz="quarter" idx="12"/>
          </p:nvPr>
        </p:nvSpPr>
        <p:spPr/>
        <p:txBody>
          <a:bodyPr/>
          <a:lstStyle/>
          <a:p>
            <a:fld id="{124EDC17-DEB3-47C9-A453-5F2827F9677B}" type="slidenum">
              <a:rPr lang="fr-FR" smtClean="0"/>
              <a:t>1</a:t>
            </a:fld>
            <a:r>
              <a:rPr lang="fr-FR"/>
              <a:t>/25</a:t>
            </a:r>
          </a:p>
        </p:txBody>
      </p:sp>
    </p:spTree>
    <p:extLst>
      <p:ext uri="{BB962C8B-B14F-4D97-AF65-F5344CB8AC3E}">
        <p14:creationId xmlns:p14="http://schemas.microsoft.com/office/powerpoint/2010/main" val="4070728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E951A-11EB-B1D2-79DC-AA247D8A7F8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A37CA24-9F5D-A7F0-B2E9-0CAC829E8FE5}"/>
              </a:ext>
            </a:extLst>
          </p:cNvPr>
          <p:cNvSpPr>
            <a:spLocks noGrp="1"/>
          </p:cNvSpPr>
          <p:nvPr>
            <p:ph type="title"/>
          </p:nvPr>
        </p:nvSpPr>
        <p:spPr>
          <a:xfrm>
            <a:off x="871108" y="588245"/>
            <a:ext cx="10449784" cy="566017"/>
          </a:xfrm>
        </p:spPr>
        <p:txBody>
          <a:bodyPr>
            <a:normAutofit fontScale="90000"/>
          </a:bodyPr>
          <a:lstStyle/>
          <a:p>
            <a:r>
              <a:rPr lang="en-US" noProof="0">
                <a:ea typeface="+mj-lt"/>
                <a:cs typeface="+mj-lt"/>
              </a:rPr>
              <a:t>Temporal analysis of transactions and fraud </a:t>
            </a:r>
            <a:endParaRPr lang="en-US" noProof="0"/>
          </a:p>
        </p:txBody>
      </p:sp>
      <p:graphicFrame>
        <p:nvGraphicFramePr>
          <p:cNvPr id="5" name="Content Placeholder 2">
            <a:extLst>
              <a:ext uri="{FF2B5EF4-FFF2-40B4-BE49-F238E27FC236}">
                <a16:creationId xmlns:a16="http://schemas.microsoft.com/office/drawing/2014/main" id="{E1DCA56C-3367-36C8-2FD9-88CAE9F12784}"/>
              </a:ext>
            </a:extLst>
          </p:cNvPr>
          <p:cNvGraphicFramePr>
            <a:graphicFrameLocks/>
          </p:cNvGraphicFramePr>
          <p:nvPr>
            <p:extLst>
              <p:ext uri="{D42A27DB-BD31-4B8C-83A1-F6EECF244321}">
                <p14:modId xmlns:p14="http://schemas.microsoft.com/office/powerpoint/2010/main" val="1565537815"/>
              </p:ext>
            </p:extLst>
          </p:nvPr>
        </p:nvGraphicFramePr>
        <p:xfrm>
          <a:off x="314579" y="1677806"/>
          <a:ext cx="5492834" cy="3984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3" name="Picture 512" descr="A graph showing a blue line&#10;&#10;AI-generated content may be incorrect.">
            <a:extLst>
              <a:ext uri="{FF2B5EF4-FFF2-40B4-BE49-F238E27FC236}">
                <a16:creationId xmlns:a16="http://schemas.microsoft.com/office/drawing/2014/main" id="{AB44F7F0-9934-72C8-30A1-2392C1B8EC1D}"/>
              </a:ext>
            </a:extLst>
          </p:cNvPr>
          <p:cNvPicPr>
            <a:picLocks noChangeAspect="1"/>
          </p:cNvPicPr>
          <p:nvPr/>
        </p:nvPicPr>
        <p:blipFill>
          <a:blip r:embed="rId8"/>
          <a:stretch>
            <a:fillRect/>
          </a:stretch>
        </p:blipFill>
        <p:spPr>
          <a:xfrm>
            <a:off x="5899547" y="2142621"/>
            <a:ext cx="6155531" cy="3049005"/>
          </a:xfrm>
          <a:prstGeom prst="rect">
            <a:avLst/>
          </a:prstGeom>
        </p:spPr>
      </p:pic>
      <p:sp>
        <p:nvSpPr>
          <p:cNvPr id="3" name="Espace réservé du numéro de diapositive 2">
            <a:extLst>
              <a:ext uri="{FF2B5EF4-FFF2-40B4-BE49-F238E27FC236}">
                <a16:creationId xmlns:a16="http://schemas.microsoft.com/office/drawing/2014/main" id="{27A249D2-26FA-3D2D-9797-CF4BD32AC1ED}"/>
              </a:ext>
            </a:extLst>
          </p:cNvPr>
          <p:cNvSpPr>
            <a:spLocks noGrp="1"/>
          </p:cNvSpPr>
          <p:nvPr>
            <p:ph type="sldNum" sz="quarter" idx="12"/>
          </p:nvPr>
        </p:nvSpPr>
        <p:spPr>
          <a:xfrm>
            <a:off x="11184557" y="6356350"/>
            <a:ext cx="766650" cy="365125"/>
          </a:xfrm>
        </p:spPr>
        <p:txBody>
          <a:bodyPr/>
          <a:lstStyle/>
          <a:p>
            <a:fld id="{124EDC17-DEB3-47C9-A453-5F2827F9677B}" type="slidenum">
              <a:rPr lang="fr-FR" smtClean="0"/>
              <a:t>10</a:t>
            </a:fld>
            <a:r>
              <a:rPr lang="fr-FR"/>
              <a:t>/25</a:t>
            </a:r>
          </a:p>
        </p:txBody>
      </p:sp>
    </p:spTree>
    <p:extLst>
      <p:ext uri="{BB962C8B-B14F-4D97-AF65-F5344CB8AC3E}">
        <p14:creationId xmlns:p14="http://schemas.microsoft.com/office/powerpoint/2010/main" val="2654268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59C17-D527-6340-2D6E-D40541DBDF1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E24E372-4951-E92F-65F7-F38D122B02A6}"/>
              </a:ext>
            </a:extLst>
          </p:cNvPr>
          <p:cNvSpPr>
            <a:spLocks noGrp="1"/>
          </p:cNvSpPr>
          <p:nvPr>
            <p:ph type="title"/>
          </p:nvPr>
        </p:nvSpPr>
        <p:spPr>
          <a:xfrm>
            <a:off x="871108" y="588245"/>
            <a:ext cx="10449784" cy="1265928"/>
          </a:xfrm>
        </p:spPr>
        <p:txBody>
          <a:bodyPr vert="horz" lIns="91440" tIns="45720" rIns="91440" bIns="45720" rtlCol="0" anchor="b">
            <a:normAutofit/>
          </a:bodyPr>
          <a:lstStyle/>
          <a:p>
            <a:r>
              <a:rPr lang="en-US" noProof="0"/>
              <a:t>Amount feature &amp; distributions</a:t>
            </a:r>
          </a:p>
        </p:txBody>
      </p:sp>
      <p:pic>
        <p:nvPicPr>
          <p:cNvPr id="12" name="Image 11" descr="Une image contenant origami&#10;&#10;Le contenu généré par l’IA peut être incorrect.">
            <a:extLst>
              <a:ext uri="{FF2B5EF4-FFF2-40B4-BE49-F238E27FC236}">
                <a16:creationId xmlns:a16="http://schemas.microsoft.com/office/drawing/2014/main" id="{620CFFA2-319D-59F5-C886-4D573DCEE508}"/>
              </a:ext>
            </a:extLst>
          </p:cNvPr>
          <p:cNvPicPr>
            <a:picLocks noChangeAspect="1"/>
          </p:cNvPicPr>
          <p:nvPr/>
        </p:nvPicPr>
        <p:blipFill>
          <a:blip r:embed="rId3">
            <a:extLst>
              <a:ext uri="{28A0092B-C50C-407E-A947-70E740481C1C}">
                <a14:useLocalDpi xmlns:a14="http://schemas.microsoft.com/office/drawing/2010/main" val="0"/>
              </a:ext>
            </a:extLst>
          </a:blip>
          <a:srcRect t="11435" r="1" b="46794"/>
          <a:stretch>
            <a:fillRect/>
          </a:stretch>
        </p:blipFill>
        <p:spPr>
          <a:xfrm>
            <a:off x="877824" y="2159175"/>
            <a:ext cx="4977453" cy="4017787"/>
          </a:xfrm>
          <a:prstGeom prst="rect">
            <a:avLst/>
          </a:prstGeom>
          <a:noFill/>
        </p:spPr>
      </p:pic>
      <p:sp>
        <p:nvSpPr>
          <p:cNvPr id="9" name="ZoneTexte 8">
            <a:extLst>
              <a:ext uri="{FF2B5EF4-FFF2-40B4-BE49-F238E27FC236}">
                <a16:creationId xmlns:a16="http://schemas.microsoft.com/office/drawing/2014/main" id="{DF6AA865-3663-0436-7215-5CE00C192DD8}"/>
              </a:ext>
            </a:extLst>
          </p:cNvPr>
          <p:cNvSpPr txBox="1"/>
          <p:nvPr/>
        </p:nvSpPr>
        <p:spPr>
          <a:xfrm>
            <a:off x="6328391" y="2159175"/>
            <a:ext cx="4985785" cy="4017787"/>
          </a:xfrm>
          <a:prstGeom prst="rect">
            <a:avLst/>
          </a:prstGeom>
        </p:spPr>
        <p:txBody>
          <a:bodyPr vert="horz" lIns="91440" tIns="45720" rIns="91440" bIns="45720" rtlCol="0">
            <a:normAutofit/>
          </a:bodyPr>
          <a:lstStyle/>
          <a:p>
            <a:pPr marL="228600" indent="-228600">
              <a:lnSpc>
                <a:spcPct val="110000"/>
              </a:lnSpc>
              <a:spcBef>
                <a:spcPts val="1000"/>
              </a:spcBef>
              <a:buFont typeface="Arial" panose="020B0604020202020204" pitchFamily="34" charset="0"/>
              <a:buChar char="•"/>
            </a:pPr>
            <a:r>
              <a:rPr lang="en-US" sz="1400" b="1">
                <a:solidFill>
                  <a:schemeClr val="tx2"/>
                </a:solidFill>
              </a:rPr>
              <a:t>Amount &amp; Similar Features:</a:t>
            </a:r>
            <a:endParaRPr lang="en-US" sz="1400">
              <a:solidFill>
                <a:schemeClr val="tx2"/>
              </a:solidFill>
            </a:endParaRPr>
          </a:p>
          <a:p>
            <a:pPr marL="685800" lvl="2" indent="-228600">
              <a:lnSpc>
                <a:spcPct val="110000"/>
              </a:lnSpc>
              <a:spcBef>
                <a:spcPts val="1000"/>
              </a:spcBef>
              <a:buFont typeface="Arial" panose="020B0604020202020204" pitchFamily="34" charset="0"/>
              <a:buChar char="•"/>
            </a:pPr>
            <a:r>
              <a:rPr lang="en-US" sz="1400" b="1">
                <a:solidFill>
                  <a:schemeClr val="tx2"/>
                </a:solidFill>
              </a:rPr>
              <a:t>Amount, V13, V15, V22, V24, V25, V26, V28</a:t>
            </a:r>
            <a:r>
              <a:rPr lang="en-US" sz="1400">
                <a:solidFill>
                  <a:schemeClr val="tx2"/>
                </a:solidFill>
              </a:rPr>
              <a:t> → Almost identical distributions for both classes.</a:t>
            </a:r>
          </a:p>
          <a:p>
            <a:pPr marL="685800" lvl="2" indent="-228600">
              <a:lnSpc>
                <a:spcPct val="110000"/>
              </a:lnSpc>
              <a:spcBef>
                <a:spcPts val="1000"/>
              </a:spcBef>
              <a:buFont typeface="Arial" panose="020B0604020202020204" pitchFamily="34" charset="0"/>
              <a:buChar char="•"/>
            </a:pPr>
            <a:r>
              <a:rPr lang="en-US" sz="1400" b="1">
                <a:solidFill>
                  <a:schemeClr val="tx2"/>
                </a:solidFill>
              </a:rPr>
              <a:t>Low predictive power</a:t>
            </a:r>
            <a:r>
              <a:rPr lang="en-US" sz="1400">
                <a:solidFill>
                  <a:schemeClr val="tx2"/>
                </a:solidFill>
              </a:rPr>
              <a:t> for classification.</a:t>
            </a:r>
          </a:p>
          <a:p>
            <a:pPr marL="228600" indent="-228600">
              <a:lnSpc>
                <a:spcPct val="110000"/>
              </a:lnSpc>
              <a:spcBef>
                <a:spcPts val="1000"/>
              </a:spcBef>
              <a:buFont typeface="Arial" panose="020B0604020202020204" pitchFamily="34" charset="0"/>
              <a:buChar char="•"/>
            </a:pPr>
            <a:r>
              <a:rPr lang="en-US" sz="1400" b="1">
                <a:solidFill>
                  <a:schemeClr val="tx2"/>
                </a:solidFill>
              </a:rPr>
              <a:t>Long-Tailed Features:</a:t>
            </a:r>
            <a:endParaRPr lang="en-US" sz="1400">
              <a:solidFill>
                <a:schemeClr val="tx2"/>
              </a:solidFill>
            </a:endParaRPr>
          </a:p>
          <a:p>
            <a:pPr marL="685800" lvl="2" indent="-228600">
              <a:lnSpc>
                <a:spcPct val="110000"/>
              </a:lnSpc>
              <a:spcBef>
                <a:spcPts val="1000"/>
              </a:spcBef>
              <a:buFont typeface="Arial" panose="020B0604020202020204" pitchFamily="34" charset="0"/>
              <a:buChar char="•"/>
            </a:pPr>
            <a:r>
              <a:rPr lang="en-US" sz="1400" b="1">
                <a:solidFill>
                  <a:schemeClr val="tx2"/>
                </a:solidFill>
              </a:rPr>
              <a:t>V1, V2, V5, V6, V7, V8, V20, V21, V23, V27</a:t>
            </a:r>
            <a:r>
              <a:rPr lang="en-US" sz="1400">
                <a:solidFill>
                  <a:schemeClr val="tx2"/>
                </a:solidFill>
              </a:rPr>
              <a:t> → Long tail for class 0, absent in class 1.</a:t>
            </a:r>
          </a:p>
          <a:p>
            <a:pPr marL="685800" lvl="2" indent="-228600">
              <a:lnSpc>
                <a:spcPct val="110000"/>
              </a:lnSpc>
              <a:spcBef>
                <a:spcPts val="1000"/>
              </a:spcBef>
              <a:buFont typeface="Arial" panose="020B0604020202020204" pitchFamily="34" charset="0"/>
              <a:buChar char="•"/>
            </a:pPr>
            <a:r>
              <a:rPr lang="en-US" sz="1400" b="1">
                <a:solidFill>
                  <a:schemeClr val="tx2"/>
                </a:solidFill>
              </a:rPr>
              <a:t>Potential for classification</a:t>
            </a:r>
            <a:r>
              <a:rPr lang="en-US" sz="1400">
                <a:solidFill>
                  <a:schemeClr val="tx2"/>
                </a:solidFill>
              </a:rPr>
              <a:t>, but overlap remains.</a:t>
            </a:r>
          </a:p>
          <a:p>
            <a:pPr marL="228600" indent="-228600">
              <a:lnSpc>
                <a:spcPct val="110000"/>
              </a:lnSpc>
              <a:spcBef>
                <a:spcPts val="1000"/>
              </a:spcBef>
              <a:buFont typeface="Arial" panose="020B0604020202020204" pitchFamily="34" charset="0"/>
              <a:buChar char="•"/>
            </a:pPr>
            <a:r>
              <a:rPr lang="en-US" sz="1400" b="1">
                <a:solidFill>
                  <a:schemeClr val="tx2"/>
                </a:solidFill>
              </a:rPr>
              <a:t>Highly Distinct Distributions:</a:t>
            </a:r>
            <a:endParaRPr lang="en-US" sz="1400">
              <a:solidFill>
                <a:schemeClr val="tx2"/>
              </a:solidFill>
            </a:endParaRPr>
          </a:p>
          <a:p>
            <a:pPr marL="685800" lvl="2" indent="-228600">
              <a:lnSpc>
                <a:spcPct val="110000"/>
              </a:lnSpc>
              <a:spcBef>
                <a:spcPts val="1000"/>
              </a:spcBef>
              <a:buFont typeface="Arial" panose="020B0604020202020204" pitchFamily="34" charset="0"/>
              <a:buChar char="•"/>
            </a:pPr>
            <a:r>
              <a:rPr lang="en-US" sz="1400" b="1">
                <a:solidFill>
                  <a:schemeClr val="tx2"/>
                </a:solidFill>
              </a:rPr>
              <a:t>V3, V4, V9, V10, V11, V12, V14, V16, V17, V18</a:t>
            </a:r>
            <a:r>
              <a:rPr lang="en-US" sz="1400">
                <a:solidFill>
                  <a:schemeClr val="tx2"/>
                </a:solidFill>
              </a:rPr>
              <a:t> → Different means and larger standard deviations.</a:t>
            </a:r>
          </a:p>
          <a:p>
            <a:pPr marL="685800" lvl="2" indent="-228600">
              <a:lnSpc>
                <a:spcPct val="110000"/>
              </a:lnSpc>
              <a:spcBef>
                <a:spcPts val="1000"/>
              </a:spcBef>
              <a:buFont typeface="Arial" panose="020B0604020202020204" pitchFamily="34" charset="0"/>
              <a:buChar char="•"/>
            </a:pPr>
            <a:r>
              <a:rPr lang="en-US" sz="1400" b="1">
                <a:solidFill>
                  <a:schemeClr val="tx2"/>
                </a:solidFill>
              </a:rPr>
              <a:t>Strong candidates</a:t>
            </a:r>
            <a:r>
              <a:rPr lang="en-US" sz="1400">
                <a:solidFill>
                  <a:schemeClr val="tx2"/>
                </a:solidFill>
              </a:rPr>
              <a:t> for predicting class membership.</a:t>
            </a:r>
          </a:p>
        </p:txBody>
      </p:sp>
      <p:sp>
        <p:nvSpPr>
          <p:cNvPr id="3" name="Espace réservé du numéro de diapositive 2">
            <a:extLst>
              <a:ext uri="{FF2B5EF4-FFF2-40B4-BE49-F238E27FC236}">
                <a16:creationId xmlns:a16="http://schemas.microsoft.com/office/drawing/2014/main" id="{7FCFAC47-075E-4528-EE01-6D1D36E63316}"/>
              </a:ext>
            </a:extLst>
          </p:cNvPr>
          <p:cNvSpPr>
            <a:spLocks noGrp="1"/>
          </p:cNvSpPr>
          <p:nvPr>
            <p:ph type="sldNum" sz="quarter" idx="12"/>
          </p:nvPr>
        </p:nvSpPr>
        <p:spPr>
          <a:xfrm>
            <a:off x="11223057" y="6356350"/>
            <a:ext cx="728149" cy="365125"/>
          </a:xfrm>
        </p:spPr>
        <p:txBody>
          <a:bodyPr/>
          <a:lstStyle/>
          <a:p>
            <a:fld id="{124EDC17-DEB3-47C9-A453-5F2827F9677B}" type="slidenum">
              <a:rPr lang="fr-FR" smtClean="0"/>
              <a:t>11</a:t>
            </a:fld>
            <a:r>
              <a:rPr lang="fr-FR"/>
              <a:t>/25</a:t>
            </a:r>
          </a:p>
        </p:txBody>
      </p:sp>
    </p:spTree>
    <p:extLst>
      <p:ext uri="{BB962C8B-B14F-4D97-AF65-F5344CB8AC3E}">
        <p14:creationId xmlns:p14="http://schemas.microsoft.com/office/powerpoint/2010/main" val="2846716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F571C-2CA3-CD7A-C064-C353E3BF547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C4C512F-E91D-402F-E241-DFAFAA878006}"/>
              </a:ext>
            </a:extLst>
          </p:cNvPr>
          <p:cNvSpPr>
            <a:spLocks noGrp="1"/>
          </p:cNvSpPr>
          <p:nvPr>
            <p:ph type="title"/>
          </p:nvPr>
        </p:nvSpPr>
        <p:spPr>
          <a:xfrm>
            <a:off x="871108" y="588245"/>
            <a:ext cx="10449784" cy="673627"/>
          </a:xfrm>
        </p:spPr>
        <p:txBody>
          <a:bodyPr>
            <a:normAutofit/>
          </a:bodyPr>
          <a:lstStyle/>
          <a:p>
            <a:pPr algn="ctr"/>
            <a:r>
              <a:rPr lang="en-US" sz="3600" noProof="0"/>
              <a:t>Features correlation</a:t>
            </a:r>
          </a:p>
        </p:txBody>
      </p:sp>
      <p:pic>
        <p:nvPicPr>
          <p:cNvPr id="4" name="Image 3">
            <a:extLst>
              <a:ext uri="{FF2B5EF4-FFF2-40B4-BE49-F238E27FC236}">
                <a16:creationId xmlns:a16="http://schemas.microsoft.com/office/drawing/2014/main" id="{E58234A4-EF8D-7803-55BE-1EDFEDF6F7E2}"/>
              </a:ext>
            </a:extLst>
          </p:cNvPr>
          <p:cNvPicPr>
            <a:picLocks noChangeAspect="1"/>
          </p:cNvPicPr>
          <p:nvPr/>
        </p:nvPicPr>
        <p:blipFill>
          <a:blip r:embed="rId3"/>
          <a:stretch>
            <a:fillRect/>
          </a:stretch>
        </p:blipFill>
        <p:spPr>
          <a:xfrm>
            <a:off x="6017962" y="1978444"/>
            <a:ext cx="5640739" cy="2901111"/>
          </a:xfrm>
          <a:prstGeom prst="rect">
            <a:avLst/>
          </a:prstGeom>
        </p:spPr>
      </p:pic>
      <p:sp>
        <p:nvSpPr>
          <p:cNvPr id="7" name="Titre 1">
            <a:extLst>
              <a:ext uri="{FF2B5EF4-FFF2-40B4-BE49-F238E27FC236}">
                <a16:creationId xmlns:a16="http://schemas.microsoft.com/office/drawing/2014/main" id="{FDF3820F-9E08-E64F-6191-7F434B0189AE}"/>
              </a:ext>
            </a:extLst>
          </p:cNvPr>
          <p:cNvSpPr txBox="1">
            <a:spLocks/>
          </p:cNvSpPr>
          <p:nvPr/>
        </p:nvSpPr>
        <p:spPr>
          <a:xfrm>
            <a:off x="740663" y="5419617"/>
            <a:ext cx="4840677" cy="67362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a:lstStyle>
          <a:p>
            <a:pPr algn="ctr"/>
            <a:r>
              <a:rPr lang="en-US" sz="2800"/>
              <a:t>No real correlation</a:t>
            </a:r>
          </a:p>
        </p:txBody>
      </p:sp>
      <p:pic>
        <p:nvPicPr>
          <p:cNvPr id="5" name="Image 4">
            <a:extLst>
              <a:ext uri="{FF2B5EF4-FFF2-40B4-BE49-F238E27FC236}">
                <a16:creationId xmlns:a16="http://schemas.microsoft.com/office/drawing/2014/main" id="{5D37991F-6BFE-DA90-7C7C-4E598CAD472B}"/>
              </a:ext>
            </a:extLst>
          </p:cNvPr>
          <p:cNvPicPr>
            <a:picLocks noChangeAspect="1"/>
          </p:cNvPicPr>
          <p:nvPr/>
        </p:nvPicPr>
        <p:blipFill>
          <a:blip r:embed="rId4"/>
          <a:stretch>
            <a:fillRect/>
          </a:stretch>
        </p:blipFill>
        <p:spPr>
          <a:xfrm>
            <a:off x="1456833" y="1514359"/>
            <a:ext cx="3618087" cy="3883785"/>
          </a:xfrm>
          <a:prstGeom prst="rect">
            <a:avLst/>
          </a:prstGeom>
        </p:spPr>
      </p:pic>
      <p:sp>
        <p:nvSpPr>
          <p:cNvPr id="3" name="Espace réservé du numéro de diapositive 2">
            <a:extLst>
              <a:ext uri="{FF2B5EF4-FFF2-40B4-BE49-F238E27FC236}">
                <a16:creationId xmlns:a16="http://schemas.microsoft.com/office/drawing/2014/main" id="{48AC65B3-534E-C842-D1BE-12AC51133294}"/>
              </a:ext>
            </a:extLst>
          </p:cNvPr>
          <p:cNvSpPr>
            <a:spLocks noGrp="1"/>
          </p:cNvSpPr>
          <p:nvPr>
            <p:ph type="sldNum" sz="quarter" idx="12"/>
          </p:nvPr>
        </p:nvSpPr>
        <p:spPr>
          <a:xfrm>
            <a:off x="11088303" y="6356350"/>
            <a:ext cx="862903" cy="365125"/>
          </a:xfrm>
        </p:spPr>
        <p:txBody>
          <a:bodyPr/>
          <a:lstStyle/>
          <a:p>
            <a:fld id="{124EDC17-DEB3-47C9-A453-5F2827F9677B}" type="slidenum">
              <a:rPr lang="fr-FR" smtClean="0"/>
              <a:t>12</a:t>
            </a:fld>
            <a:r>
              <a:rPr lang="fr-FR"/>
              <a:t>/25</a:t>
            </a:r>
          </a:p>
        </p:txBody>
      </p:sp>
    </p:spTree>
    <p:extLst>
      <p:ext uri="{BB962C8B-B14F-4D97-AF65-F5344CB8AC3E}">
        <p14:creationId xmlns:p14="http://schemas.microsoft.com/office/powerpoint/2010/main" val="2808051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21261-110B-A0AF-B379-97564FC45FB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6BCC6D2-5AB5-1D01-9E15-D2AF0984F66B}"/>
              </a:ext>
            </a:extLst>
          </p:cNvPr>
          <p:cNvSpPr>
            <a:spLocks noGrp="1"/>
          </p:cNvSpPr>
          <p:nvPr>
            <p:ph type="ctrTitle"/>
          </p:nvPr>
        </p:nvSpPr>
        <p:spPr/>
        <p:txBody>
          <a:bodyPr/>
          <a:lstStyle/>
          <a:p>
            <a:r>
              <a:rPr lang="en-US" noProof="0"/>
              <a:t>METHODOLOGY &amp; MODELS</a:t>
            </a:r>
          </a:p>
        </p:txBody>
      </p:sp>
      <p:sp>
        <p:nvSpPr>
          <p:cNvPr id="3" name="Espace réservé du numéro de diapositive 2">
            <a:extLst>
              <a:ext uri="{FF2B5EF4-FFF2-40B4-BE49-F238E27FC236}">
                <a16:creationId xmlns:a16="http://schemas.microsoft.com/office/drawing/2014/main" id="{B85EB7D1-84BE-C023-9BD6-42F8A3522565}"/>
              </a:ext>
            </a:extLst>
          </p:cNvPr>
          <p:cNvSpPr>
            <a:spLocks noGrp="1"/>
          </p:cNvSpPr>
          <p:nvPr>
            <p:ph type="sldNum" sz="quarter" idx="12"/>
          </p:nvPr>
        </p:nvSpPr>
        <p:spPr>
          <a:xfrm>
            <a:off x="10549289" y="6356350"/>
            <a:ext cx="1401918" cy="365125"/>
          </a:xfrm>
        </p:spPr>
        <p:txBody>
          <a:bodyPr/>
          <a:lstStyle/>
          <a:p>
            <a:fld id="{124EDC17-DEB3-47C9-A453-5F2827F9677B}" type="slidenum">
              <a:rPr lang="fr-FR" smtClean="0"/>
              <a:t>13</a:t>
            </a:fld>
            <a:r>
              <a:rPr lang="fr-FR"/>
              <a:t>/25</a:t>
            </a:r>
          </a:p>
        </p:txBody>
      </p:sp>
    </p:spTree>
    <p:extLst>
      <p:ext uri="{BB962C8B-B14F-4D97-AF65-F5344CB8AC3E}">
        <p14:creationId xmlns:p14="http://schemas.microsoft.com/office/powerpoint/2010/main" val="802188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7DA74-A6A4-C4C9-D797-336AFAE844A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64F4AA2-B949-C589-7172-A4450C633FFF}"/>
              </a:ext>
            </a:extLst>
          </p:cNvPr>
          <p:cNvSpPr>
            <a:spLocks noGrp="1"/>
          </p:cNvSpPr>
          <p:nvPr>
            <p:ph type="title"/>
          </p:nvPr>
        </p:nvSpPr>
        <p:spPr>
          <a:xfrm>
            <a:off x="871108" y="588245"/>
            <a:ext cx="10449784" cy="623970"/>
          </a:xfrm>
        </p:spPr>
        <p:txBody>
          <a:bodyPr>
            <a:normAutofit/>
          </a:bodyPr>
          <a:lstStyle/>
          <a:p>
            <a:r>
              <a:rPr lang="en-US" noProof="0">
                <a:ea typeface="+mj-lt"/>
                <a:cs typeface="+mj-lt"/>
              </a:rPr>
              <a:t>Preparing the Data for Learning</a:t>
            </a:r>
            <a:endParaRPr lang="en-US" noProof="0"/>
          </a:p>
        </p:txBody>
      </p:sp>
      <p:graphicFrame>
        <p:nvGraphicFramePr>
          <p:cNvPr id="5" name="Content Placeholder 2">
            <a:extLst>
              <a:ext uri="{FF2B5EF4-FFF2-40B4-BE49-F238E27FC236}">
                <a16:creationId xmlns:a16="http://schemas.microsoft.com/office/drawing/2014/main" id="{EE530FF4-CBE0-C35F-172D-C8F16FBD8928}"/>
              </a:ext>
            </a:extLst>
          </p:cNvPr>
          <p:cNvGraphicFramePr>
            <a:graphicFrameLocks/>
          </p:cNvGraphicFramePr>
          <p:nvPr>
            <p:extLst>
              <p:ext uri="{D42A27DB-BD31-4B8C-83A1-F6EECF244321}">
                <p14:modId xmlns:p14="http://schemas.microsoft.com/office/powerpoint/2010/main" val="2193799114"/>
              </p:ext>
            </p:extLst>
          </p:nvPr>
        </p:nvGraphicFramePr>
        <p:xfrm>
          <a:off x="298071" y="1924731"/>
          <a:ext cx="5492834" cy="3984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34" name="Picture 233">
            <a:extLst>
              <a:ext uri="{FF2B5EF4-FFF2-40B4-BE49-F238E27FC236}">
                <a16:creationId xmlns:a16="http://schemas.microsoft.com/office/drawing/2014/main" id="{D3439C47-4F81-270E-EC2A-90EB3A44E1E9}"/>
              </a:ext>
            </a:extLst>
          </p:cNvPr>
          <p:cNvPicPr>
            <a:picLocks noChangeAspect="1"/>
          </p:cNvPicPr>
          <p:nvPr/>
        </p:nvPicPr>
        <p:blipFill>
          <a:blip r:embed="rId8"/>
          <a:stretch>
            <a:fillRect/>
          </a:stretch>
        </p:blipFill>
        <p:spPr>
          <a:xfrm>
            <a:off x="5933250" y="2153644"/>
            <a:ext cx="6260764" cy="3530204"/>
          </a:xfrm>
          <a:prstGeom prst="rect">
            <a:avLst/>
          </a:prstGeom>
        </p:spPr>
      </p:pic>
      <p:sp>
        <p:nvSpPr>
          <p:cNvPr id="3" name="Espace réservé du numéro de diapositive 2">
            <a:extLst>
              <a:ext uri="{FF2B5EF4-FFF2-40B4-BE49-F238E27FC236}">
                <a16:creationId xmlns:a16="http://schemas.microsoft.com/office/drawing/2014/main" id="{48F07B12-8051-7351-05F2-9065F2A9FFF4}"/>
              </a:ext>
            </a:extLst>
          </p:cNvPr>
          <p:cNvSpPr>
            <a:spLocks noGrp="1"/>
          </p:cNvSpPr>
          <p:nvPr>
            <p:ph type="sldNum" sz="quarter" idx="12"/>
          </p:nvPr>
        </p:nvSpPr>
        <p:spPr>
          <a:xfrm>
            <a:off x="11088303" y="6356350"/>
            <a:ext cx="862903" cy="365125"/>
          </a:xfrm>
        </p:spPr>
        <p:txBody>
          <a:bodyPr/>
          <a:lstStyle/>
          <a:p>
            <a:fld id="{124EDC17-DEB3-47C9-A453-5F2827F9677B}" type="slidenum">
              <a:rPr lang="fr-FR" smtClean="0"/>
              <a:t>14</a:t>
            </a:fld>
            <a:r>
              <a:rPr lang="fr-FR"/>
              <a:t>/25</a:t>
            </a:r>
          </a:p>
        </p:txBody>
      </p:sp>
    </p:spTree>
    <p:extLst>
      <p:ext uri="{BB962C8B-B14F-4D97-AF65-F5344CB8AC3E}">
        <p14:creationId xmlns:p14="http://schemas.microsoft.com/office/powerpoint/2010/main" val="1107279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B8E51-C561-2E26-D76F-9CA3222CE16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F507FD6-5405-1F33-5528-D701FF03A07C}"/>
              </a:ext>
            </a:extLst>
          </p:cNvPr>
          <p:cNvSpPr>
            <a:spLocks noGrp="1"/>
          </p:cNvSpPr>
          <p:nvPr>
            <p:ph type="title"/>
          </p:nvPr>
        </p:nvSpPr>
        <p:spPr>
          <a:xfrm>
            <a:off x="871108" y="588245"/>
            <a:ext cx="10449784" cy="1265928"/>
          </a:xfrm>
        </p:spPr>
        <p:txBody>
          <a:bodyPr vert="horz" lIns="91440" tIns="45720" rIns="91440" bIns="45720" rtlCol="0" anchor="b">
            <a:normAutofit/>
          </a:bodyPr>
          <a:lstStyle/>
          <a:p>
            <a:r>
              <a:rPr lang="en-US" noProof="0"/>
              <a:t>Decision Tree &amp; Random Forest (architecture, tuning, results)</a:t>
            </a:r>
          </a:p>
        </p:txBody>
      </p:sp>
      <p:graphicFrame>
        <p:nvGraphicFramePr>
          <p:cNvPr id="5" name="ZoneTexte 2">
            <a:extLst>
              <a:ext uri="{FF2B5EF4-FFF2-40B4-BE49-F238E27FC236}">
                <a16:creationId xmlns:a16="http://schemas.microsoft.com/office/drawing/2014/main" id="{15A1EA12-9641-C3BF-5F58-4CF3C69ECC0B}"/>
              </a:ext>
            </a:extLst>
          </p:cNvPr>
          <p:cNvGraphicFramePr/>
          <p:nvPr>
            <p:extLst>
              <p:ext uri="{D42A27DB-BD31-4B8C-83A1-F6EECF244321}">
                <p14:modId xmlns:p14="http://schemas.microsoft.com/office/powerpoint/2010/main" val="1376446509"/>
              </p:ext>
            </p:extLst>
          </p:nvPr>
        </p:nvGraphicFramePr>
        <p:xfrm>
          <a:off x="877824" y="2157984"/>
          <a:ext cx="10442448" cy="39038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numéro de diapositive 2">
            <a:extLst>
              <a:ext uri="{FF2B5EF4-FFF2-40B4-BE49-F238E27FC236}">
                <a16:creationId xmlns:a16="http://schemas.microsoft.com/office/drawing/2014/main" id="{28C5DF35-1213-53F4-64F3-BC9184579BD7}"/>
              </a:ext>
            </a:extLst>
          </p:cNvPr>
          <p:cNvSpPr>
            <a:spLocks noGrp="1"/>
          </p:cNvSpPr>
          <p:nvPr>
            <p:ph type="sldNum" sz="quarter" idx="12"/>
          </p:nvPr>
        </p:nvSpPr>
        <p:spPr>
          <a:xfrm>
            <a:off x="11174931" y="6356350"/>
            <a:ext cx="776275" cy="365125"/>
          </a:xfrm>
        </p:spPr>
        <p:txBody>
          <a:bodyPr/>
          <a:lstStyle/>
          <a:p>
            <a:fld id="{124EDC17-DEB3-47C9-A453-5F2827F9677B}" type="slidenum">
              <a:rPr lang="fr-FR" smtClean="0"/>
              <a:t>15</a:t>
            </a:fld>
            <a:r>
              <a:rPr lang="fr-FR"/>
              <a:t>/25</a:t>
            </a:r>
          </a:p>
        </p:txBody>
      </p:sp>
    </p:spTree>
    <p:extLst>
      <p:ext uri="{BB962C8B-B14F-4D97-AF65-F5344CB8AC3E}">
        <p14:creationId xmlns:p14="http://schemas.microsoft.com/office/powerpoint/2010/main" val="4201141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32AB0-5E26-D465-6719-1721B581788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2DA0CBE-3A3C-0114-8841-69AB11EC3766}"/>
              </a:ext>
            </a:extLst>
          </p:cNvPr>
          <p:cNvSpPr>
            <a:spLocks noGrp="1"/>
          </p:cNvSpPr>
          <p:nvPr>
            <p:ph type="title"/>
          </p:nvPr>
        </p:nvSpPr>
        <p:spPr>
          <a:xfrm>
            <a:off x="871108" y="588245"/>
            <a:ext cx="10449784" cy="1265928"/>
          </a:xfrm>
        </p:spPr>
        <p:txBody>
          <a:bodyPr vert="horz" lIns="91440" tIns="45720" rIns="91440" bIns="45720" rtlCol="0" anchor="b">
            <a:normAutofit/>
          </a:bodyPr>
          <a:lstStyle/>
          <a:p>
            <a:r>
              <a:rPr lang="en-US" noProof="0"/>
              <a:t>Decision Tree &amp; Random Forest (architecture, tuning, results)</a:t>
            </a:r>
          </a:p>
        </p:txBody>
      </p:sp>
      <p:graphicFrame>
        <p:nvGraphicFramePr>
          <p:cNvPr id="5" name="ZoneTexte 2">
            <a:extLst>
              <a:ext uri="{FF2B5EF4-FFF2-40B4-BE49-F238E27FC236}">
                <a16:creationId xmlns:a16="http://schemas.microsoft.com/office/drawing/2014/main" id="{1A4FF431-FEE5-8B3C-79F6-28E0DC15BEFA}"/>
              </a:ext>
            </a:extLst>
          </p:cNvPr>
          <p:cNvGraphicFramePr/>
          <p:nvPr>
            <p:extLst>
              <p:ext uri="{D42A27DB-BD31-4B8C-83A1-F6EECF244321}">
                <p14:modId xmlns:p14="http://schemas.microsoft.com/office/powerpoint/2010/main" val="2406560720"/>
              </p:ext>
            </p:extLst>
          </p:nvPr>
        </p:nvGraphicFramePr>
        <p:xfrm>
          <a:off x="877824" y="2157984"/>
          <a:ext cx="10442448" cy="39038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numéro de diapositive 2">
            <a:extLst>
              <a:ext uri="{FF2B5EF4-FFF2-40B4-BE49-F238E27FC236}">
                <a16:creationId xmlns:a16="http://schemas.microsoft.com/office/drawing/2014/main" id="{5D597B2B-85EA-39C2-DD25-71CC57482EDC}"/>
              </a:ext>
            </a:extLst>
          </p:cNvPr>
          <p:cNvSpPr>
            <a:spLocks noGrp="1"/>
          </p:cNvSpPr>
          <p:nvPr>
            <p:ph type="sldNum" sz="quarter" idx="12"/>
          </p:nvPr>
        </p:nvSpPr>
        <p:spPr>
          <a:xfrm>
            <a:off x="10741795" y="6356350"/>
            <a:ext cx="1209412" cy="365125"/>
          </a:xfrm>
        </p:spPr>
        <p:txBody>
          <a:bodyPr/>
          <a:lstStyle/>
          <a:p>
            <a:fld id="{124EDC17-DEB3-47C9-A453-5F2827F9677B}" type="slidenum">
              <a:rPr lang="fr-FR" smtClean="0"/>
              <a:t>16</a:t>
            </a:fld>
            <a:r>
              <a:rPr lang="fr-FR"/>
              <a:t>/25</a:t>
            </a:r>
          </a:p>
        </p:txBody>
      </p:sp>
    </p:spTree>
    <p:extLst>
      <p:ext uri="{BB962C8B-B14F-4D97-AF65-F5344CB8AC3E}">
        <p14:creationId xmlns:p14="http://schemas.microsoft.com/office/powerpoint/2010/main" val="3620436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C967C-C9ED-80F4-672F-C1749E47573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75351D2-5604-31E8-5119-6F20FD48A630}"/>
              </a:ext>
            </a:extLst>
          </p:cNvPr>
          <p:cNvSpPr>
            <a:spLocks noGrp="1"/>
          </p:cNvSpPr>
          <p:nvPr>
            <p:ph type="title"/>
          </p:nvPr>
        </p:nvSpPr>
        <p:spPr>
          <a:xfrm>
            <a:off x="871108" y="588245"/>
            <a:ext cx="10449784" cy="600475"/>
          </a:xfrm>
        </p:spPr>
        <p:txBody>
          <a:bodyPr>
            <a:normAutofit/>
          </a:bodyPr>
          <a:lstStyle/>
          <a:p>
            <a:pPr algn="ctr"/>
            <a:r>
              <a:rPr lang="en-US" noProof="0" err="1"/>
              <a:t>XGBoost</a:t>
            </a:r>
            <a:r>
              <a:rPr lang="en-US" noProof="0"/>
              <a:t> model</a:t>
            </a:r>
          </a:p>
        </p:txBody>
      </p:sp>
      <p:graphicFrame>
        <p:nvGraphicFramePr>
          <p:cNvPr id="4" name="Tableau 3">
            <a:extLst>
              <a:ext uri="{FF2B5EF4-FFF2-40B4-BE49-F238E27FC236}">
                <a16:creationId xmlns:a16="http://schemas.microsoft.com/office/drawing/2014/main" id="{307962B6-53CD-D049-ABA4-013E13E422A2}"/>
              </a:ext>
            </a:extLst>
          </p:cNvPr>
          <p:cNvGraphicFramePr>
            <a:graphicFrameLocks noGrp="1"/>
          </p:cNvGraphicFramePr>
          <p:nvPr/>
        </p:nvGraphicFramePr>
        <p:xfrm>
          <a:off x="2789280" y="3110850"/>
          <a:ext cx="6613439" cy="3055780"/>
        </p:xfrm>
        <a:graphic>
          <a:graphicData uri="http://schemas.openxmlformats.org/drawingml/2006/table">
            <a:tbl>
              <a:tblPr firstRow="1" firstCol="1" bandRow="1">
                <a:tableStyleId>{5C22544A-7EE6-4342-B048-85BDC9FD1C3A}</a:tableStyleId>
              </a:tblPr>
              <a:tblGrid>
                <a:gridCol w="1987043">
                  <a:extLst>
                    <a:ext uri="{9D8B030D-6E8A-4147-A177-3AD203B41FA5}">
                      <a16:colId xmlns:a16="http://schemas.microsoft.com/office/drawing/2014/main" val="3451156183"/>
                    </a:ext>
                  </a:extLst>
                </a:gridCol>
                <a:gridCol w="1083151">
                  <a:extLst>
                    <a:ext uri="{9D8B030D-6E8A-4147-A177-3AD203B41FA5}">
                      <a16:colId xmlns:a16="http://schemas.microsoft.com/office/drawing/2014/main" val="1086367704"/>
                    </a:ext>
                  </a:extLst>
                </a:gridCol>
                <a:gridCol w="3543245">
                  <a:extLst>
                    <a:ext uri="{9D8B030D-6E8A-4147-A177-3AD203B41FA5}">
                      <a16:colId xmlns:a16="http://schemas.microsoft.com/office/drawing/2014/main" val="939757264"/>
                    </a:ext>
                  </a:extLst>
                </a:gridCol>
              </a:tblGrid>
              <a:tr h="329118">
                <a:tc>
                  <a:txBody>
                    <a:bodyPr/>
                    <a:lstStyle/>
                    <a:p>
                      <a:pPr algn="just">
                        <a:lnSpc>
                          <a:spcPct val="115000"/>
                        </a:lnSpc>
                        <a:spcAft>
                          <a:spcPts val="800"/>
                        </a:spcAft>
                        <a:buNone/>
                      </a:pPr>
                      <a:r>
                        <a:rPr lang="en-US" sz="1600" kern="100">
                          <a:solidFill>
                            <a:schemeClr val="tx1"/>
                          </a:solidFill>
                          <a:effectLst/>
                        </a:rPr>
                        <a:t>Parameter</a:t>
                      </a:r>
                      <a:endParaRPr lang="fr-FR" sz="1600" kern="100">
                        <a:solidFill>
                          <a:schemeClr val="tx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solidFill>
                      <a:schemeClr val="accent6">
                        <a:lumMod val="60000"/>
                        <a:lumOff val="40000"/>
                      </a:schemeClr>
                    </a:solidFill>
                  </a:tcPr>
                </a:tc>
                <a:tc>
                  <a:txBody>
                    <a:bodyPr/>
                    <a:lstStyle/>
                    <a:p>
                      <a:pPr algn="just">
                        <a:lnSpc>
                          <a:spcPct val="115000"/>
                        </a:lnSpc>
                        <a:spcAft>
                          <a:spcPts val="800"/>
                        </a:spcAft>
                        <a:buNone/>
                      </a:pPr>
                      <a:r>
                        <a:rPr lang="en-US" sz="1600" kern="100">
                          <a:solidFill>
                            <a:schemeClr val="tx1"/>
                          </a:solidFill>
                          <a:effectLst/>
                        </a:rPr>
                        <a:t>Value</a:t>
                      </a:r>
                      <a:endParaRPr lang="fr-FR" sz="1600" kern="100">
                        <a:solidFill>
                          <a:schemeClr val="tx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solidFill>
                      <a:schemeClr val="accent6">
                        <a:lumMod val="60000"/>
                        <a:lumOff val="40000"/>
                      </a:schemeClr>
                    </a:solidFill>
                  </a:tcPr>
                </a:tc>
                <a:tc>
                  <a:txBody>
                    <a:bodyPr/>
                    <a:lstStyle/>
                    <a:p>
                      <a:pPr algn="just">
                        <a:lnSpc>
                          <a:spcPct val="115000"/>
                        </a:lnSpc>
                        <a:spcAft>
                          <a:spcPts val="800"/>
                        </a:spcAft>
                        <a:buNone/>
                      </a:pPr>
                      <a:r>
                        <a:rPr lang="en-US" sz="1600" kern="100">
                          <a:solidFill>
                            <a:schemeClr val="tx1"/>
                          </a:solidFill>
                          <a:effectLst/>
                        </a:rPr>
                        <a:t>Purpose </a:t>
                      </a:r>
                      <a:endParaRPr lang="fr-FR" sz="1600" kern="100">
                        <a:solidFill>
                          <a:schemeClr val="tx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solidFill>
                      <a:schemeClr val="accent6">
                        <a:lumMod val="60000"/>
                        <a:lumOff val="40000"/>
                      </a:schemeClr>
                    </a:solidFill>
                  </a:tcPr>
                </a:tc>
                <a:extLst>
                  <a:ext uri="{0D108BD9-81ED-4DB2-BD59-A6C34878D82A}">
                    <a16:rowId xmlns:a16="http://schemas.microsoft.com/office/drawing/2014/main" val="3073759042"/>
                  </a:ext>
                </a:extLst>
              </a:tr>
              <a:tr h="676070">
                <a:tc>
                  <a:txBody>
                    <a:bodyPr/>
                    <a:lstStyle/>
                    <a:p>
                      <a:pPr algn="just">
                        <a:lnSpc>
                          <a:spcPct val="115000"/>
                        </a:lnSpc>
                        <a:spcAft>
                          <a:spcPts val="800"/>
                        </a:spcAft>
                        <a:buNone/>
                      </a:pPr>
                      <a:r>
                        <a:rPr lang="en-US" sz="1600" kern="100">
                          <a:solidFill>
                            <a:schemeClr val="tx1"/>
                          </a:solidFill>
                          <a:effectLst/>
                        </a:rPr>
                        <a:t>scale_pos_weight</a:t>
                      </a:r>
                      <a:endParaRPr lang="fr-FR" sz="1600" kern="100">
                        <a:solidFill>
                          <a:schemeClr val="tx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solidFill>
                      <a:schemeClr val="accent6">
                        <a:lumMod val="60000"/>
                        <a:lumOff val="40000"/>
                      </a:schemeClr>
                    </a:solidFill>
                  </a:tcPr>
                </a:tc>
                <a:tc>
                  <a:txBody>
                    <a:bodyPr/>
                    <a:lstStyle/>
                    <a:p>
                      <a:pPr algn="just">
                        <a:lnSpc>
                          <a:spcPct val="115000"/>
                        </a:lnSpc>
                        <a:spcAft>
                          <a:spcPts val="800"/>
                        </a:spcAft>
                        <a:buNone/>
                      </a:pPr>
                      <a:r>
                        <a:rPr lang="en-US" sz="1600" kern="100">
                          <a:effectLst/>
                        </a:rPr>
                        <a:t>5</a:t>
                      </a:r>
                      <a:endParaRPr lang="fr-FR" sz="1600" kern="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tc>
                <a:tc>
                  <a:txBody>
                    <a:bodyPr/>
                    <a:lstStyle/>
                    <a:p>
                      <a:pPr marL="0" lvl="0" indent="0" algn="just">
                        <a:lnSpc>
                          <a:spcPct val="115000"/>
                        </a:lnSpc>
                        <a:spcAft>
                          <a:spcPts val="800"/>
                        </a:spcAft>
                        <a:buFont typeface="Symbol" panose="05050102010706020507" pitchFamily="18" charset="2"/>
                        <a:buNone/>
                      </a:pPr>
                      <a:r>
                        <a:rPr lang="en-US" sz="1600" kern="100">
                          <a:solidFill>
                            <a:schemeClr val="dk1"/>
                          </a:solidFill>
                          <a:effectLst/>
                          <a:latin typeface="+mn-lt"/>
                          <a:ea typeface="+mn-ea"/>
                          <a:cs typeface="+mn-cs"/>
                        </a:rPr>
                        <a:t>Increases the weight assigned to the minority class, in this case fraud.</a:t>
                      </a:r>
                      <a:endParaRPr lang="fr-FR" sz="1600"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4019100730"/>
                  </a:ext>
                </a:extLst>
              </a:tr>
              <a:tr h="329118">
                <a:tc>
                  <a:txBody>
                    <a:bodyPr/>
                    <a:lstStyle/>
                    <a:p>
                      <a:pPr algn="just">
                        <a:lnSpc>
                          <a:spcPct val="115000"/>
                        </a:lnSpc>
                        <a:spcAft>
                          <a:spcPts val="800"/>
                        </a:spcAft>
                        <a:buNone/>
                      </a:pPr>
                      <a:r>
                        <a:rPr lang="en-US" sz="1600" kern="100">
                          <a:solidFill>
                            <a:schemeClr val="tx1"/>
                          </a:solidFill>
                          <a:effectLst/>
                        </a:rPr>
                        <a:t>random_state</a:t>
                      </a:r>
                      <a:endParaRPr lang="fr-FR" sz="1600" kern="100">
                        <a:solidFill>
                          <a:schemeClr val="tx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solidFill>
                      <a:schemeClr val="accent6">
                        <a:lumMod val="60000"/>
                        <a:lumOff val="40000"/>
                      </a:schemeClr>
                    </a:solidFill>
                  </a:tcPr>
                </a:tc>
                <a:tc>
                  <a:txBody>
                    <a:bodyPr/>
                    <a:lstStyle/>
                    <a:p>
                      <a:pPr algn="just">
                        <a:lnSpc>
                          <a:spcPct val="115000"/>
                        </a:lnSpc>
                        <a:spcAft>
                          <a:spcPts val="800"/>
                        </a:spcAft>
                        <a:buNone/>
                      </a:pPr>
                      <a:r>
                        <a:rPr lang="en-US" sz="1600" kern="100">
                          <a:effectLst/>
                        </a:rPr>
                        <a:t>42</a:t>
                      </a:r>
                      <a:endParaRPr lang="fr-FR" sz="1600" kern="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tc>
                <a:tc>
                  <a:txBody>
                    <a:bodyPr/>
                    <a:lstStyle/>
                    <a:p>
                      <a:pPr algn="just">
                        <a:lnSpc>
                          <a:spcPct val="115000"/>
                        </a:lnSpc>
                        <a:spcAft>
                          <a:spcPts val="800"/>
                        </a:spcAft>
                        <a:buNone/>
                      </a:pPr>
                      <a:r>
                        <a:rPr lang="en-US" sz="1600" kern="100">
                          <a:solidFill>
                            <a:schemeClr val="dk1"/>
                          </a:solidFill>
                          <a:effectLst/>
                          <a:latin typeface="+mn-lt"/>
                          <a:ea typeface="+mn-ea"/>
                          <a:cs typeface="+mn-cs"/>
                        </a:rPr>
                        <a:t>Allows for reproducible results by setting the random generation seed.</a:t>
                      </a:r>
                      <a:endParaRPr lang="fr-FR" sz="1600"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406233073"/>
                  </a:ext>
                </a:extLst>
              </a:tr>
              <a:tr h="676070">
                <a:tc>
                  <a:txBody>
                    <a:bodyPr/>
                    <a:lstStyle/>
                    <a:p>
                      <a:pPr algn="just">
                        <a:lnSpc>
                          <a:spcPct val="115000"/>
                        </a:lnSpc>
                        <a:spcAft>
                          <a:spcPts val="800"/>
                        </a:spcAft>
                        <a:buNone/>
                      </a:pPr>
                      <a:r>
                        <a:rPr lang="en-US" sz="1600" kern="100">
                          <a:solidFill>
                            <a:schemeClr val="tx1"/>
                          </a:solidFill>
                          <a:effectLst/>
                        </a:rPr>
                        <a:t>use_label_encoder</a:t>
                      </a:r>
                      <a:endParaRPr lang="fr-FR" sz="1600" kern="100">
                        <a:solidFill>
                          <a:schemeClr val="tx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solidFill>
                      <a:schemeClr val="accent6">
                        <a:lumMod val="60000"/>
                        <a:lumOff val="40000"/>
                      </a:schemeClr>
                    </a:solidFill>
                  </a:tcPr>
                </a:tc>
                <a:tc>
                  <a:txBody>
                    <a:bodyPr/>
                    <a:lstStyle/>
                    <a:p>
                      <a:pPr algn="just">
                        <a:lnSpc>
                          <a:spcPct val="115000"/>
                        </a:lnSpc>
                        <a:spcAft>
                          <a:spcPts val="800"/>
                        </a:spcAft>
                        <a:buNone/>
                      </a:pPr>
                      <a:r>
                        <a:rPr lang="en-US" sz="1600" kern="100">
                          <a:effectLst/>
                        </a:rPr>
                        <a:t>False</a:t>
                      </a:r>
                      <a:endParaRPr lang="fr-FR" sz="1600" kern="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tc>
                <a:tc>
                  <a:txBody>
                    <a:bodyPr/>
                    <a:lstStyle/>
                    <a:p>
                      <a:pPr algn="just">
                        <a:lnSpc>
                          <a:spcPct val="115000"/>
                        </a:lnSpc>
                        <a:spcAft>
                          <a:spcPts val="800"/>
                        </a:spcAft>
                        <a:buNone/>
                      </a:pPr>
                      <a:r>
                        <a:rPr lang="en-US" sz="1600" kern="100">
                          <a:effectLst/>
                        </a:rPr>
                        <a:t>Disables older label encoding mechanism.</a:t>
                      </a:r>
                      <a:endParaRPr lang="fr-FR" sz="1600" kern="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tc>
                <a:extLst>
                  <a:ext uri="{0D108BD9-81ED-4DB2-BD59-A6C34878D82A}">
                    <a16:rowId xmlns:a16="http://schemas.microsoft.com/office/drawing/2014/main" val="189046475"/>
                  </a:ext>
                </a:extLst>
              </a:tr>
              <a:tr h="676070">
                <a:tc>
                  <a:txBody>
                    <a:bodyPr/>
                    <a:lstStyle/>
                    <a:p>
                      <a:pPr algn="just">
                        <a:lnSpc>
                          <a:spcPct val="115000"/>
                        </a:lnSpc>
                        <a:spcAft>
                          <a:spcPts val="800"/>
                        </a:spcAft>
                        <a:buNone/>
                      </a:pPr>
                      <a:r>
                        <a:rPr lang="en-US" sz="1600" kern="100">
                          <a:solidFill>
                            <a:schemeClr val="tx1"/>
                          </a:solidFill>
                          <a:effectLst/>
                        </a:rPr>
                        <a:t>eval_metric</a:t>
                      </a:r>
                      <a:endParaRPr lang="fr-FR" sz="1600" kern="100">
                        <a:solidFill>
                          <a:schemeClr val="tx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solidFill>
                      <a:schemeClr val="accent6">
                        <a:lumMod val="60000"/>
                        <a:lumOff val="40000"/>
                      </a:schemeClr>
                    </a:solidFill>
                  </a:tcPr>
                </a:tc>
                <a:tc>
                  <a:txBody>
                    <a:bodyPr/>
                    <a:lstStyle/>
                    <a:p>
                      <a:pPr algn="just">
                        <a:lnSpc>
                          <a:spcPct val="115000"/>
                        </a:lnSpc>
                        <a:spcAft>
                          <a:spcPts val="800"/>
                        </a:spcAft>
                        <a:buNone/>
                      </a:pPr>
                      <a:r>
                        <a:rPr lang="en-US" sz="1600" kern="100">
                          <a:effectLst/>
                        </a:rPr>
                        <a:t>’logloss’</a:t>
                      </a:r>
                      <a:endParaRPr lang="fr-FR" sz="1600" kern="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tc>
                <a:tc>
                  <a:txBody>
                    <a:bodyPr/>
                    <a:lstStyle/>
                    <a:p>
                      <a:pPr algn="just">
                        <a:lnSpc>
                          <a:spcPct val="115000"/>
                        </a:lnSpc>
                        <a:spcAft>
                          <a:spcPts val="800"/>
                        </a:spcAft>
                        <a:buNone/>
                      </a:pPr>
                      <a:r>
                        <a:rPr lang="en-US" sz="1600" kern="100">
                          <a:solidFill>
                            <a:schemeClr val="dk1"/>
                          </a:solidFill>
                          <a:effectLst/>
                          <a:latin typeface="+mn-lt"/>
                          <a:ea typeface="+mn-ea"/>
                          <a:cs typeface="+mn-cs"/>
                        </a:rPr>
                        <a:t>Measures the classification error based on predicted probabilities. The lower the logloss, the better the model.</a:t>
                      </a:r>
                      <a:endParaRPr lang="fr-FR" sz="1600"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095960219"/>
                  </a:ext>
                </a:extLst>
              </a:tr>
            </a:tbl>
          </a:graphicData>
        </a:graphic>
      </p:graphicFrame>
      <p:sp>
        <p:nvSpPr>
          <p:cNvPr id="6" name="ZoneTexte 5">
            <a:extLst>
              <a:ext uri="{FF2B5EF4-FFF2-40B4-BE49-F238E27FC236}">
                <a16:creationId xmlns:a16="http://schemas.microsoft.com/office/drawing/2014/main" id="{BEA3C56D-4F89-C483-36FA-9D4433B38CBA}"/>
              </a:ext>
            </a:extLst>
          </p:cNvPr>
          <p:cNvSpPr txBox="1"/>
          <p:nvPr/>
        </p:nvSpPr>
        <p:spPr>
          <a:xfrm>
            <a:off x="3164542" y="1404613"/>
            <a:ext cx="5862913" cy="1490344"/>
          </a:xfrm>
          <a:prstGeom prst="rect">
            <a:avLst/>
          </a:prstGeom>
          <a:noFill/>
        </p:spPr>
        <p:txBody>
          <a:bodyPr wrap="square">
            <a:spAutoFit/>
          </a:bodyPr>
          <a:lstStyle/>
          <a:p>
            <a:pPr algn="just">
              <a:lnSpc>
                <a:spcPct val="115000"/>
              </a:lnSpc>
            </a:pPr>
            <a:r>
              <a:rPr lang="en-US" sz="2000"/>
              <a:t>After a hyperparameter search using </a:t>
            </a:r>
            <a:r>
              <a:rPr lang="en-US" sz="2000" err="1"/>
              <a:t>GridSearch</a:t>
            </a:r>
            <a:r>
              <a:rPr lang="en-US" sz="2000"/>
              <a:t>, the best parameters obtained were:</a:t>
            </a:r>
          </a:p>
          <a:p>
            <a:pPr marL="1828800" lvl="7" indent="-285750" algn="just">
              <a:lnSpc>
                <a:spcPct val="115000"/>
              </a:lnSpc>
              <a:buFont typeface="Arial" panose="020B0604020202020204" pitchFamily="34" charset="0"/>
              <a:buChar char="•"/>
            </a:pPr>
            <a:r>
              <a:rPr lang="en-US" sz="2000" err="1"/>
              <a:t>n_estimators</a:t>
            </a:r>
            <a:r>
              <a:rPr lang="en-US" sz="2000"/>
              <a:t> = 200</a:t>
            </a:r>
            <a:endParaRPr lang="fr-FR" sz="2000"/>
          </a:p>
          <a:p>
            <a:pPr marL="1828800" lvl="7" indent="-285750" algn="just">
              <a:lnSpc>
                <a:spcPct val="115000"/>
              </a:lnSpc>
              <a:buFont typeface="Arial" panose="020B0604020202020204" pitchFamily="34" charset="0"/>
              <a:buChar char="•"/>
            </a:pPr>
            <a:r>
              <a:rPr lang="en-US" sz="2000"/>
              <a:t>subsample = 0.5</a:t>
            </a:r>
            <a:endParaRPr lang="fr-FR" sz="2000"/>
          </a:p>
        </p:txBody>
      </p:sp>
      <p:sp>
        <p:nvSpPr>
          <p:cNvPr id="3" name="Espace réservé du numéro de diapositive 2">
            <a:extLst>
              <a:ext uri="{FF2B5EF4-FFF2-40B4-BE49-F238E27FC236}">
                <a16:creationId xmlns:a16="http://schemas.microsoft.com/office/drawing/2014/main" id="{97B59E9B-0BFC-BFB0-5B79-BD6015564A88}"/>
              </a:ext>
            </a:extLst>
          </p:cNvPr>
          <p:cNvSpPr>
            <a:spLocks noGrp="1"/>
          </p:cNvSpPr>
          <p:nvPr>
            <p:ph type="sldNum" sz="quarter" idx="12"/>
          </p:nvPr>
        </p:nvSpPr>
        <p:spPr>
          <a:xfrm>
            <a:off x="11174931" y="6356350"/>
            <a:ext cx="776275" cy="365125"/>
          </a:xfrm>
        </p:spPr>
        <p:txBody>
          <a:bodyPr/>
          <a:lstStyle/>
          <a:p>
            <a:fld id="{124EDC17-DEB3-47C9-A453-5F2827F9677B}" type="slidenum">
              <a:rPr lang="fr-FR" smtClean="0"/>
              <a:t>17</a:t>
            </a:fld>
            <a:r>
              <a:rPr lang="fr-FR"/>
              <a:t>/25</a:t>
            </a:r>
          </a:p>
        </p:txBody>
      </p:sp>
    </p:spTree>
    <p:extLst>
      <p:ext uri="{BB962C8B-B14F-4D97-AF65-F5344CB8AC3E}">
        <p14:creationId xmlns:p14="http://schemas.microsoft.com/office/powerpoint/2010/main" val="3975416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78B70-E6FE-6BAF-5D6F-603B8FB22F1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B8C3E87-48BC-22D1-4CD3-01C0B26CC42B}"/>
              </a:ext>
            </a:extLst>
          </p:cNvPr>
          <p:cNvSpPr>
            <a:spLocks noGrp="1"/>
          </p:cNvSpPr>
          <p:nvPr>
            <p:ph type="title"/>
          </p:nvPr>
        </p:nvSpPr>
        <p:spPr>
          <a:xfrm>
            <a:off x="871108" y="588245"/>
            <a:ext cx="10449784" cy="600475"/>
          </a:xfrm>
        </p:spPr>
        <p:txBody>
          <a:bodyPr>
            <a:normAutofit/>
          </a:bodyPr>
          <a:lstStyle/>
          <a:p>
            <a:pPr algn="ctr"/>
            <a:r>
              <a:rPr lang="en-US" noProof="0" err="1"/>
              <a:t>XGBoost</a:t>
            </a:r>
            <a:r>
              <a:rPr lang="en-US" noProof="0"/>
              <a:t> model</a:t>
            </a:r>
          </a:p>
        </p:txBody>
      </p:sp>
      <p:pic>
        <p:nvPicPr>
          <p:cNvPr id="3" name="Image 2" descr="Une image contenant texte, ligne, Tracé, diagramme&#10;&#10;Le contenu généré par l’IA peut être incorrect.">
            <a:extLst>
              <a:ext uri="{FF2B5EF4-FFF2-40B4-BE49-F238E27FC236}">
                <a16:creationId xmlns:a16="http://schemas.microsoft.com/office/drawing/2014/main" id="{14AD1C4F-D75F-9569-3664-EBA6FAF8B74B}"/>
              </a:ext>
            </a:extLst>
          </p:cNvPr>
          <p:cNvPicPr>
            <a:picLocks noChangeAspect="1"/>
          </p:cNvPicPr>
          <p:nvPr/>
        </p:nvPicPr>
        <p:blipFill>
          <a:blip r:embed="rId3"/>
          <a:stretch>
            <a:fillRect/>
          </a:stretch>
        </p:blipFill>
        <p:spPr>
          <a:xfrm>
            <a:off x="6096000" y="1854173"/>
            <a:ext cx="5020227" cy="3549931"/>
          </a:xfrm>
          <a:prstGeom prst="rect">
            <a:avLst/>
          </a:prstGeom>
        </p:spPr>
      </p:pic>
      <p:graphicFrame>
        <p:nvGraphicFramePr>
          <p:cNvPr id="8" name="Tableau 7">
            <a:extLst>
              <a:ext uri="{FF2B5EF4-FFF2-40B4-BE49-F238E27FC236}">
                <a16:creationId xmlns:a16="http://schemas.microsoft.com/office/drawing/2014/main" id="{C171BB82-36E0-D0B9-DB1C-A8EF127AE402}"/>
              </a:ext>
            </a:extLst>
          </p:cNvPr>
          <p:cNvGraphicFramePr>
            <a:graphicFrameLocks noGrp="1"/>
          </p:cNvGraphicFramePr>
          <p:nvPr/>
        </p:nvGraphicFramePr>
        <p:xfrm>
          <a:off x="1271016" y="2253298"/>
          <a:ext cx="4055127" cy="1832739"/>
        </p:xfrm>
        <a:graphic>
          <a:graphicData uri="http://schemas.openxmlformats.org/drawingml/2006/table">
            <a:tbl>
              <a:tblPr firstRow="1" firstCol="1" bandRow="1">
                <a:tableStyleId>{5C22544A-7EE6-4342-B048-85BDC9FD1C3A}</a:tableStyleId>
              </a:tblPr>
              <a:tblGrid>
                <a:gridCol w="2150933">
                  <a:extLst>
                    <a:ext uri="{9D8B030D-6E8A-4147-A177-3AD203B41FA5}">
                      <a16:colId xmlns:a16="http://schemas.microsoft.com/office/drawing/2014/main" val="1496570449"/>
                    </a:ext>
                  </a:extLst>
                </a:gridCol>
                <a:gridCol w="944051">
                  <a:extLst>
                    <a:ext uri="{9D8B030D-6E8A-4147-A177-3AD203B41FA5}">
                      <a16:colId xmlns:a16="http://schemas.microsoft.com/office/drawing/2014/main" val="3813203559"/>
                    </a:ext>
                  </a:extLst>
                </a:gridCol>
                <a:gridCol w="960143">
                  <a:extLst>
                    <a:ext uri="{9D8B030D-6E8A-4147-A177-3AD203B41FA5}">
                      <a16:colId xmlns:a16="http://schemas.microsoft.com/office/drawing/2014/main" val="1164557291"/>
                    </a:ext>
                  </a:extLst>
                </a:gridCol>
              </a:tblGrid>
              <a:tr h="610913">
                <a:tc>
                  <a:txBody>
                    <a:bodyPr/>
                    <a:lstStyle/>
                    <a:p>
                      <a:pPr algn="ctr">
                        <a:lnSpc>
                          <a:spcPct val="115000"/>
                        </a:lnSpc>
                        <a:spcAft>
                          <a:spcPts val="800"/>
                        </a:spcAft>
                        <a:buNone/>
                      </a:pPr>
                      <a:r>
                        <a:rPr lang="en-US" sz="1600" kern="100">
                          <a:solidFill>
                            <a:schemeClr val="tx1"/>
                          </a:solidFill>
                          <a:effectLst/>
                        </a:rPr>
                        <a:t>Actual \ Predicted</a:t>
                      </a:r>
                      <a:endParaRPr lang="fr-FR" sz="1600" kern="100">
                        <a:solidFill>
                          <a:schemeClr val="tx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solidFill>
                      <a:schemeClr val="accent6">
                        <a:lumMod val="60000"/>
                        <a:lumOff val="40000"/>
                      </a:schemeClr>
                    </a:solidFill>
                  </a:tcPr>
                </a:tc>
                <a:tc>
                  <a:txBody>
                    <a:bodyPr/>
                    <a:lstStyle/>
                    <a:p>
                      <a:pPr algn="ctr">
                        <a:lnSpc>
                          <a:spcPct val="115000"/>
                        </a:lnSpc>
                        <a:spcAft>
                          <a:spcPts val="800"/>
                        </a:spcAft>
                        <a:buNone/>
                      </a:pPr>
                      <a:r>
                        <a:rPr lang="en-US" sz="1600" kern="100">
                          <a:solidFill>
                            <a:schemeClr val="tx1"/>
                          </a:solidFill>
                          <a:effectLst/>
                        </a:rPr>
                        <a:t>Positive</a:t>
                      </a:r>
                      <a:endParaRPr lang="fr-FR" sz="1600" kern="100">
                        <a:solidFill>
                          <a:schemeClr val="tx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solidFill>
                      <a:schemeClr val="accent6">
                        <a:lumMod val="60000"/>
                        <a:lumOff val="40000"/>
                      </a:schemeClr>
                    </a:solidFill>
                  </a:tcPr>
                </a:tc>
                <a:tc>
                  <a:txBody>
                    <a:bodyPr/>
                    <a:lstStyle/>
                    <a:p>
                      <a:pPr algn="ctr">
                        <a:lnSpc>
                          <a:spcPct val="115000"/>
                        </a:lnSpc>
                        <a:spcAft>
                          <a:spcPts val="800"/>
                        </a:spcAft>
                        <a:buNone/>
                      </a:pPr>
                      <a:r>
                        <a:rPr lang="en-US" sz="1600" kern="100">
                          <a:solidFill>
                            <a:schemeClr val="tx1"/>
                          </a:solidFill>
                          <a:effectLst/>
                        </a:rPr>
                        <a:t>Negative</a:t>
                      </a:r>
                      <a:endParaRPr lang="fr-FR" sz="1600" kern="100">
                        <a:solidFill>
                          <a:schemeClr val="tx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solidFill>
                      <a:schemeClr val="accent6">
                        <a:lumMod val="60000"/>
                        <a:lumOff val="40000"/>
                      </a:schemeClr>
                    </a:solidFill>
                  </a:tcPr>
                </a:tc>
                <a:extLst>
                  <a:ext uri="{0D108BD9-81ED-4DB2-BD59-A6C34878D82A}">
                    <a16:rowId xmlns:a16="http://schemas.microsoft.com/office/drawing/2014/main" val="1536196600"/>
                  </a:ext>
                </a:extLst>
              </a:tr>
              <a:tr h="610913">
                <a:tc>
                  <a:txBody>
                    <a:bodyPr/>
                    <a:lstStyle/>
                    <a:p>
                      <a:pPr algn="ctr">
                        <a:lnSpc>
                          <a:spcPct val="115000"/>
                        </a:lnSpc>
                        <a:spcAft>
                          <a:spcPts val="800"/>
                        </a:spcAft>
                        <a:buNone/>
                      </a:pPr>
                      <a:r>
                        <a:rPr lang="en-US" sz="1600" kern="100">
                          <a:solidFill>
                            <a:schemeClr val="tx1"/>
                          </a:solidFill>
                          <a:effectLst/>
                        </a:rPr>
                        <a:t>Positive</a:t>
                      </a:r>
                      <a:endParaRPr lang="fr-FR" sz="1600" kern="100">
                        <a:solidFill>
                          <a:schemeClr val="tx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solidFill>
                      <a:schemeClr val="accent6">
                        <a:lumMod val="60000"/>
                        <a:lumOff val="40000"/>
                      </a:schemeClr>
                    </a:solidFill>
                  </a:tcPr>
                </a:tc>
                <a:tc>
                  <a:txBody>
                    <a:bodyPr/>
                    <a:lstStyle/>
                    <a:p>
                      <a:pPr algn="ctr">
                        <a:lnSpc>
                          <a:spcPct val="115000"/>
                        </a:lnSpc>
                        <a:spcAft>
                          <a:spcPts val="800"/>
                        </a:spcAft>
                        <a:buNone/>
                      </a:pPr>
                      <a:r>
                        <a:rPr lang="en-US" sz="1600" kern="100">
                          <a:effectLst/>
                        </a:rPr>
                        <a:t>56696</a:t>
                      </a:r>
                      <a:endParaRPr lang="fr-FR" sz="1600" kern="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tc>
                <a:tc>
                  <a:txBody>
                    <a:bodyPr/>
                    <a:lstStyle/>
                    <a:p>
                      <a:pPr algn="ctr">
                        <a:lnSpc>
                          <a:spcPct val="115000"/>
                        </a:lnSpc>
                        <a:spcAft>
                          <a:spcPts val="800"/>
                        </a:spcAft>
                        <a:buNone/>
                      </a:pPr>
                      <a:r>
                        <a:rPr lang="en-US" sz="1600" kern="100">
                          <a:effectLst/>
                        </a:rPr>
                        <a:t>168</a:t>
                      </a:r>
                      <a:endParaRPr lang="fr-FR" sz="1600" kern="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3987082198"/>
                  </a:ext>
                </a:extLst>
              </a:tr>
              <a:tr h="610913">
                <a:tc>
                  <a:txBody>
                    <a:bodyPr/>
                    <a:lstStyle/>
                    <a:p>
                      <a:pPr algn="ctr">
                        <a:lnSpc>
                          <a:spcPct val="115000"/>
                        </a:lnSpc>
                        <a:spcAft>
                          <a:spcPts val="800"/>
                        </a:spcAft>
                        <a:buNone/>
                      </a:pPr>
                      <a:r>
                        <a:rPr lang="en-US" sz="1600" kern="100">
                          <a:solidFill>
                            <a:schemeClr val="tx1"/>
                          </a:solidFill>
                          <a:effectLst/>
                        </a:rPr>
                        <a:t>Negative</a:t>
                      </a:r>
                      <a:endParaRPr lang="fr-FR" sz="1600" kern="100">
                        <a:solidFill>
                          <a:schemeClr val="tx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solidFill>
                      <a:schemeClr val="accent6">
                        <a:lumMod val="60000"/>
                        <a:lumOff val="40000"/>
                      </a:schemeClr>
                    </a:solidFill>
                  </a:tcPr>
                </a:tc>
                <a:tc>
                  <a:txBody>
                    <a:bodyPr/>
                    <a:lstStyle/>
                    <a:p>
                      <a:pPr algn="ctr">
                        <a:lnSpc>
                          <a:spcPct val="115000"/>
                        </a:lnSpc>
                        <a:spcAft>
                          <a:spcPts val="800"/>
                        </a:spcAft>
                        <a:buNone/>
                      </a:pPr>
                      <a:r>
                        <a:rPr lang="en-US" sz="1600" kern="100">
                          <a:effectLst/>
                        </a:rPr>
                        <a:t>10</a:t>
                      </a:r>
                      <a:endParaRPr lang="fr-FR" sz="1600" kern="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tc>
                <a:tc>
                  <a:txBody>
                    <a:bodyPr/>
                    <a:lstStyle/>
                    <a:p>
                      <a:pPr algn="ctr">
                        <a:lnSpc>
                          <a:spcPct val="115000"/>
                        </a:lnSpc>
                        <a:spcAft>
                          <a:spcPts val="800"/>
                        </a:spcAft>
                        <a:buNone/>
                      </a:pPr>
                      <a:r>
                        <a:rPr lang="en-US" sz="1600" kern="100">
                          <a:effectLst/>
                        </a:rPr>
                        <a:t>88</a:t>
                      </a:r>
                      <a:endParaRPr lang="fr-FR" sz="1600" kern="10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3578206310"/>
                  </a:ext>
                </a:extLst>
              </a:tr>
            </a:tbl>
          </a:graphicData>
        </a:graphic>
      </p:graphicFrame>
      <p:sp>
        <p:nvSpPr>
          <p:cNvPr id="5" name="ZoneTexte 4">
            <a:extLst>
              <a:ext uri="{FF2B5EF4-FFF2-40B4-BE49-F238E27FC236}">
                <a16:creationId xmlns:a16="http://schemas.microsoft.com/office/drawing/2014/main" id="{A9FA13D6-F68A-C38F-61BC-89DCBD52C144}"/>
              </a:ext>
            </a:extLst>
          </p:cNvPr>
          <p:cNvSpPr txBox="1"/>
          <p:nvPr/>
        </p:nvSpPr>
        <p:spPr>
          <a:xfrm>
            <a:off x="1450848" y="4604702"/>
            <a:ext cx="4136136" cy="707886"/>
          </a:xfrm>
          <a:prstGeom prst="rect">
            <a:avLst/>
          </a:prstGeom>
          <a:noFill/>
        </p:spPr>
        <p:txBody>
          <a:bodyPr wrap="square">
            <a:spAutoFit/>
          </a:bodyPr>
          <a:lstStyle/>
          <a:p>
            <a:r>
              <a:rPr lang="en-US" sz="2000"/>
              <a:t>This allowed us to achieve a recall of 90% at the cost of 34% precision.</a:t>
            </a:r>
            <a:endParaRPr lang="fr-FR" sz="2000"/>
          </a:p>
        </p:txBody>
      </p:sp>
      <p:sp>
        <p:nvSpPr>
          <p:cNvPr id="4" name="ZoneTexte 3">
            <a:extLst>
              <a:ext uri="{FF2B5EF4-FFF2-40B4-BE49-F238E27FC236}">
                <a16:creationId xmlns:a16="http://schemas.microsoft.com/office/drawing/2014/main" id="{3333E815-4070-A5DA-D778-07E7E8FE93E4}"/>
              </a:ext>
            </a:extLst>
          </p:cNvPr>
          <p:cNvSpPr txBox="1"/>
          <p:nvPr/>
        </p:nvSpPr>
        <p:spPr>
          <a:xfrm>
            <a:off x="6538045" y="5561869"/>
            <a:ext cx="4136136" cy="400110"/>
          </a:xfrm>
          <a:prstGeom prst="rect">
            <a:avLst/>
          </a:prstGeom>
          <a:noFill/>
        </p:spPr>
        <p:txBody>
          <a:bodyPr wrap="square">
            <a:spAutoFit/>
          </a:bodyPr>
          <a:lstStyle/>
          <a:p>
            <a:pPr algn="ctr"/>
            <a:r>
              <a:rPr lang="en-US" sz="2000"/>
              <a:t>AUC score of 0.9475</a:t>
            </a:r>
            <a:endParaRPr lang="fr-FR" sz="2000"/>
          </a:p>
        </p:txBody>
      </p:sp>
      <p:sp>
        <p:nvSpPr>
          <p:cNvPr id="6" name="Espace réservé du numéro de diapositive 5">
            <a:extLst>
              <a:ext uri="{FF2B5EF4-FFF2-40B4-BE49-F238E27FC236}">
                <a16:creationId xmlns:a16="http://schemas.microsoft.com/office/drawing/2014/main" id="{D6191A2D-ED45-D0AD-3389-AC8B3AB7689E}"/>
              </a:ext>
            </a:extLst>
          </p:cNvPr>
          <p:cNvSpPr>
            <a:spLocks noGrp="1"/>
          </p:cNvSpPr>
          <p:nvPr>
            <p:ph type="sldNum" sz="quarter" idx="12"/>
          </p:nvPr>
        </p:nvSpPr>
        <p:spPr>
          <a:xfrm>
            <a:off x="11223057" y="6356350"/>
            <a:ext cx="728149" cy="365125"/>
          </a:xfrm>
        </p:spPr>
        <p:txBody>
          <a:bodyPr/>
          <a:lstStyle/>
          <a:p>
            <a:fld id="{124EDC17-DEB3-47C9-A453-5F2827F9677B}" type="slidenum">
              <a:rPr lang="fr-FR" smtClean="0"/>
              <a:t>18</a:t>
            </a:fld>
            <a:r>
              <a:rPr lang="fr-FR"/>
              <a:t>/25</a:t>
            </a:r>
          </a:p>
        </p:txBody>
      </p:sp>
    </p:spTree>
    <p:extLst>
      <p:ext uri="{BB962C8B-B14F-4D97-AF65-F5344CB8AC3E}">
        <p14:creationId xmlns:p14="http://schemas.microsoft.com/office/powerpoint/2010/main" val="1264550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1E5FB-B733-9CE3-E245-E0FA46CED31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248BA83-B018-C7F1-CAB6-A1DA513B5C14}"/>
              </a:ext>
            </a:extLst>
          </p:cNvPr>
          <p:cNvSpPr>
            <a:spLocks noGrp="1"/>
          </p:cNvSpPr>
          <p:nvPr>
            <p:ph type="title"/>
          </p:nvPr>
        </p:nvSpPr>
        <p:spPr>
          <a:xfrm>
            <a:off x="871108" y="588245"/>
            <a:ext cx="10449784" cy="641115"/>
          </a:xfrm>
        </p:spPr>
        <p:txBody>
          <a:bodyPr/>
          <a:lstStyle/>
          <a:p>
            <a:r>
              <a:rPr lang="en-US" noProof="0"/>
              <a:t>Deep Neural Network – Architecture :</a:t>
            </a:r>
          </a:p>
        </p:txBody>
      </p:sp>
      <p:pic>
        <p:nvPicPr>
          <p:cNvPr id="12" name="Image 11">
            <a:extLst>
              <a:ext uri="{FF2B5EF4-FFF2-40B4-BE49-F238E27FC236}">
                <a16:creationId xmlns:a16="http://schemas.microsoft.com/office/drawing/2014/main" id="{5148FE72-379A-4A3E-F44F-748BDB69FF01}"/>
              </a:ext>
            </a:extLst>
          </p:cNvPr>
          <p:cNvPicPr>
            <a:picLocks noChangeAspect="1"/>
          </p:cNvPicPr>
          <p:nvPr/>
        </p:nvPicPr>
        <p:blipFill>
          <a:blip r:embed="rId3"/>
          <a:srcRect t="6565"/>
          <a:stretch>
            <a:fillRect/>
          </a:stretch>
        </p:blipFill>
        <p:spPr>
          <a:xfrm>
            <a:off x="631870" y="1972279"/>
            <a:ext cx="8327300" cy="3502469"/>
          </a:xfrm>
          <a:prstGeom prst="rect">
            <a:avLst/>
          </a:prstGeom>
        </p:spPr>
      </p:pic>
      <p:grpSp>
        <p:nvGrpSpPr>
          <p:cNvPr id="18" name="Groupe 17">
            <a:extLst>
              <a:ext uri="{FF2B5EF4-FFF2-40B4-BE49-F238E27FC236}">
                <a16:creationId xmlns:a16="http://schemas.microsoft.com/office/drawing/2014/main" id="{3D1067FA-3A3C-C574-64ED-F20B95FD7E04}"/>
              </a:ext>
            </a:extLst>
          </p:cNvPr>
          <p:cNvGrpSpPr/>
          <p:nvPr/>
        </p:nvGrpSpPr>
        <p:grpSpPr>
          <a:xfrm>
            <a:off x="9340565" y="2163988"/>
            <a:ext cx="2320904" cy="3119050"/>
            <a:chOff x="9541966" y="2626360"/>
            <a:chExt cx="1918103" cy="2577727"/>
          </a:xfrm>
        </p:grpSpPr>
        <p:pic>
          <p:nvPicPr>
            <p:cNvPr id="14" name="Image 13">
              <a:extLst>
                <a:ext uri="{FF2B5EF4-FFF2-40B4-BE49-F238E27FC236}">
                  <a16:creationId xmlns:a16="http://schemas.microsoft.com/office/drawing/2014/main" id="{EC228F65-ABED-446A-438A-AB662726740D}"/>
                </a:ext>
              </a:extLst>
            </p:cNvPr>
            <p:cNvPicPr>
              <a:picLocks noChangeAspect="1"/>
            </p:cNvPicPr>
            <p:nvPr/>
          </p:nvPicPr>
          <p:blipFill>
            <a:blip r:embed="rId4"/>
            <a:stretch>
              <a:fillRect/>
            </a:stretch>
          </p:blipFill>
          <p:spPr>
            <a:xfrm>
              <a:off x="9541966" y="2626360"/>
              <a:ext cx="1911489" cy="1246767"/>
            </a:xfrm>
            <a:prstGeom prst="rect">
              <a:avLst/>
            </a:prstGeom>
          </p:spPr>
        </p:pic>
        <p:pic>
          <p:nvPicPr>
            <p:cNvPr id="16" name="Image 15">
              <a:extLst>
                <a:ext uri="{FF2B5EF4-FFF2-40B4-BE49-F238E27FC236}">
                  <a16:creationId xmlns:a16="http://schemas.microsoft.com/office/drawing/2014/main" id="{AF234DD2-50C5-3331-A3B0-8767B71DEDFC}"/>
                </a:ext>
              </a:extLst>
            </p:cNvPr>
            <p:cNvPicPr>
              <a:picLocks noChangeAspect="1"/>
            </p:cNvPicPr>
            <p:nvPr/>
          </p:nvPicPr>
          <p:blipFill>
            <a:blip r:embed="rId5"/>
            <a:stretch>
              <a:fillRect/>
            </a:stretch>
          </p:blipFill>
          <p:spPr>
            <a:xfrm>
              <a:off x="9541966" y="3957320"/>
              <a:ext cx="1918103" cy="1246767"/>
            </a:xfrm>
            <a:prstGeom prst="rect">
              <a:avLst/>
            </a:prstGeom>
          </p:spPr>
        </p:pic>
      </p:grpSp>
      <p:sp>
        <p:nvSpPr>
          <p:cNvPr id="3" name="Espace réservé du numéro de diapositive 2">
            <a:extLst>
              <a:ext uri="{FF2B5EF4-FFF2-40B4-BE49-F238E27FC236}">
                <a16:creationId xmlns:a16="http://schemas.microsoft.com/office/drawing/2014/main" id="{DC26910F-341F-C808-577D-A92A5BBC9B4D}"/>
              </a:ext>
            </a:extLst>
          </p:cNvPr>
          <p:cNvSpPr>
            <a:spLocks noGrp="1"/>
          </p:cNvSpPr>
          <p:nvPr>
            <p:ph type="sldNum" sz="quarter" idx="12"/>
          </p:nvPr>
        </p:nvSpPr>
        <p:spPr>
          <a:xfrm>
            <a:off x="11320893" y="6356350"/>
            <a:ext cx="630314" cy="365125"/>
          </a:xfrm>
        </p:spPr>
        <p:txBody>
          <a:bodyPr/>
          <a:lstStyle/>
          <a:p>
            <a:fld id="{124EDC17-DEB3-47C9-A453-5F2827F9677B}" type="slidenum">
              <a:rPr lang="fr-FR" smtClean="0"/>
              <a:t>19</a:t>
            </a:fld>
            <a:r>
              <a:rPr lang="fr-FR"/>
              <a:t>/25</a:t>
            </a:r>
          </a:p>
        </p:txBody>
      </p:sp>
    </p:spTree>
    <p:extLst>
      <p:ext uri="{BB962C8B-B14F-4D97-AF65-F5344CB8AC3E}">
        <p14:creationId xmlns:p14="http://schemas.microsoft.com/office/powerpoint/2010/main" val="3464496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88E18-0D37-9C4A-BE28-3E18C1F66DBC}"/>
            </a:ext>
          </a:extLst>
        </p:cNvPr>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D1C0894B-3EBD-F434-89C4-2F15D7C56519}"/>
              </a:ext>
            </a:extLst>
          </p:cNvPr>
          <p:cNvGraphicFramePr/>
          <p:nvPr>
            <p:extLst>
              <p:ext uri="{D42A27DB-BD31-4B8C-83A1-F6EECF244321}">
                <p14:modId xmlns:p14="http://schemas.microsoft.com/office/powerpoint/2010/main" val="2936847171"/>
              </p:ext>
            </p:extLst>
          </p:nvPr>
        </p:nvGraphicFramePr>
        <p:xfrm>
          <a:off x="603504" y="923544"/>
          <a:ext cx="10984992" cy="60062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re 1">
            <a:extLst>
              <a:ext uri="{FF2B5EF4-FFF2-40B4-BE49-F238E27FC236}">
                <a16:creationId xmlns:a16="http://schemas.microsoft.com/office/drawing/2014/main" id="{B826B3D1-01FF-A92F-044D-4D70C154D12D}"/>
              </a:ext>
            </a:extLst>
          </p:cNvPr>
          <p:cNvSpPr>
            <a:spLocks noGrp="1"/>
          </p:cNvSpPr>
          <p:nvPr>
            <p:ph type="title"/>
          </p:nvPr>
        </p:nvSpPr>
        <p:spPr>
          <a:xfrm>
            <a:off x="871108" y="1190046"/>
            <a:ext cx="10449784" cy="1265928"/>
          </a:xfrm>
        </p:spPr>
        <p:txBody>
          <a:bodyPr>
            <a:normAutofit/>
          </a:bodyPr>
          <a:lstStyle/>
          <a:p>
            <a:pPr algn="ctr"/>
            <a:r>
              <a:rPr lang="en-US" sz="4800" noProof="0"/>
              <a:t>Table of contents</a:t>
            </a:r>
          </a:p>
        </p:txBody>
      </p:sp>
      <p:sp>
        <p:nvSpPr>
          <p:cNvPr id="3" name="Espace réservé du numéro de diapositive 2">
            <a:extLst>
              <a:ext uri="{FF2B5EF4-FFF2-40B4-BE49-F238E27FC236}">
                <a16:creationId xmlns:a16="http://schemas.microsoft.com/office/drawing/2014/main" id="{D35A3F99-4238-D149-BC4C-BF478EC4DCCA}"/>
              </a:ext>
            </a:extLst>
          </p:cNvPr>
          <p:cNvSpPr>
            <a:spLocks noGrp="1"/>
          </p:cNvSpPr>
          <p:nvPr>
            <p:ph type="sldNum" sz="quarter" idx="12"/>
          </p:nvPr>
        </p:nvSpPr>
        <p:spPr>
          <a:xfrm>
            <a:off x="11320893" y="6356350"/>
            <a:ext cx="630314" cy="365125"/>
          </a:xfrm>
        </p:spPr>
        <p:txBody>
          <a:bodyPr/>
          <a:lstStyle/>
          <a:p>
            <a:fld id="{124EDC17-DEB3-47C9-A453-5F2827F9677B}" type="slidenum">
              <a:rPr lang="fr-FR" smtClean="0"/>
              <a:t>2</a:t>
            </a:fld>
            <a:r>
              <a:rPr lang="fr-FR"/>
              <a:t>/25</a:t>
            </a:r>
          </a:p>
        </p:txBody>
      </p:sp>
    </p:spTree>
    <p:extLst>
      <p:ext uri="{BB962C8B-B14F-4D97-AF65-F5344CB8AC3E}">
        <p14:creationId xmlns:p14="http://schemas.microsoft.com/office/powerpoint/2010/main" val="1773967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A477F-3476-C2C9-529B-D1D5B4FFF70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7EA2C9A-BFF4-1A2C-11DF-8630D6FC51A5}"/>
              </a:ext>
            </a:extLst>
          </p:cNvPr>
          <p:cNvSpPr>
            <a:spLocks noGrp="1"/>
          </p:cNvSpPr>
          <p:nvPr>
            <p:ph type="title"/>
          </p:nvPr>
        </p:nvSpPr>
        <p:spPr>
          <a:xfrm>
            <a:off x="871108" y="588245"/>
            <a:ext cx="10449784" cy="620795"/>
          </a:xfrm>
        </p:spPr>
        <p:txBody>
          <a:bodyPr/>
          <a:lstStyle/>
          <a:p>
            <a:r>
              <a:rPr lang="en-US" noProof="0"/>
              <a:t>Deep Neural Network – Results :</a:t>
            </a:r>
          </a:p>
        </p:txBody>
      </p:sp>
      <p:pic>
        <p:nvPicPr>
          <p:cNvPr id="10" name="Image 9">
            <a:extLst>
              <a:ext uri="{FF2B5EF4-FFF2-40B4-BE49-F238E27FC236}">
                <a16:creationId xmlns:a16="http://schemas.microsoft.com/office/drawing/2014/main" id="{99E09283-C894-67A0-5ED5-C7336EFBDDD0}"/>
              </a:ext>
            </a:extLst>
          </p:cNvPr>
          <p:cNvPicPr>
            <a:picLocks noChangeAspect="1"/>
          </p:cNvPicPr>
          <p:nvPr/>
        </p:nvPicPr>
        <p:blipFill>
          <a:blip r:embed="rId3"/>
          <a:stretch>
            <a:fillRect/>
          </a:stretch>
        </p:blipFill>
        <p:spPr>
          <a:xfrm>
            <a:off x="6624319" y="2813524"/>
            <a:ext cx="3200401" cy="2266476"/>
          </a:xfrm>
          <a:prstGeom prst="rect">
            <a:avLst/>
          </a:prstGeom>
        </p:spPr>
      </p:pic>
      <p:pic>
        <p:nvPicPr>
          <p:cNvPr id="4" name="Image 3">
            <a:extLst>
              <a:ext uri="{FF2B5EF4-FFF2-40B4-BE49-F238E27FC236}">
                <a16:creationId xmlns:a16="http://schemas.microsoft.com/office/drawing/2014/main" id="{50317BFF-617A-7186-630D-785C8C6AB632}"/>
              </a:ext>
            </a:extLst>
          </p:cNvPr>
          <p:cNvPicPr>
            <a:picLocks noChangeAspect="1"/>
          </p:cNvPicPr>
          <p:nvPr/>
        </p:nvPicPr>
        <p:blipFill>
          <a:blip r:embed="rId4"/>
          <a:stretch>
            <a:fillRect/>
          </a:stretch>
        </p:blipFill>
        <p:spPr>
          <a:xfrm>
            <a:off x="2304560" y="2401911"/>
            <a:ext cx="3707045" cy="3089701"/>
          </a:xfrm>
          <a:prstGeom prst="rect">
            <a:avLst/>
          </a:prstGeom>
        </p:spPr>
      </p:pic>
      <p:sp>
        <p:nvSpPr>
          <p:cNvPr id="3" name="Espace réservé du numéro de diapositive 2">
            <a:extLst>
              <a:ext uri="{FF2B5EF4-FFF2-40B4-BE49-F238E27FC236}">
                <a16:creationId xmlns:a16="http://schemas.microsoft.com/office/drawing/2014/main" id="{FF8FC3A6-95A8-99A7-5E8F-608898AABF10}"/>
              </a:ext>
            </a:extLst>
          </p:cNvPr>
          <p:cNvSpPr>
            <a:spLocks noGrp="1"/>
          </p:cNvSpPr>
          <p:nvPr>
            <p:ph type="sldNum" sz="quarter" idx="12"/>
          </p:nvPr>
        </p:nvSpPr>
        <p:spPr>
          <a:xfrm>
            <a:off x="11184557" y="6356350"/>
            <a:ext cx="766650" cy="365125"/>
          </a:xfrm>
        </p:spPr>
        <p:txBody>
          <a:bodyPr/>
          <a:lstStyle/>
          <a:p>
            <a:fld id="{124EDC17-DEB3-47C9-A453-5F2827F9677B}" type="slidenum">
              <a:rPr lang="fr-FR" smtClean="0"/>
              <a:t>20</a:t>
            </a:fld>
            <a:r>
              <a:rPr lang="fr-FR"/>
              <a:t>/25</a:t>
            </a:r>
          </a:p>
        </p:txBody>
      </p:sp>
    </p:spTree>
    <p:extLst>
      <p:ext uri="{BB962C8B-B14F-4D97-AF65-F5344CB8AC3E}">
        <p14:creationId xmlns:p14="http://schemas.microsoft.com/office/powerpoint/2010/main" val="3891957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86EF8-5A2B-F3B8-C969-43E6E03B4B5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CD06537-A9AC-1D61-8C0B-00D66FB460DF}"/>
              </a:ext>
            </a:extLst>
          </p:cNvPr>
          <p:cNvSpPr>
            <a:spLocks noGrp="1"/>
          </p:cNvSpPr>
          <p:nvPr>
            <p:ph type="ctrTitle"/>
          </p:nvPr>
        </p:nvSpPr>
        <p:spPr/>
        <p:txBody>
          <a:bodyPr/>
          <a:lstStyle/>
          <a:p>
            <a:r>
              <a:rPr lang="en-US" noProof="0"/>
              <a:t>RESULTS &amp; CONCLUSION</a:t>
            </a:r>
          </a:p>
        </p:txBody>
      </p:sp>
      <p:sp>
        <p:nvSpPr>
          <p:cNvPr id="3" name="Espace réservé du numéro de diapositive 2">
            <a:extLst>
              <a:ext uri="{FF2B5EF4-FFF2-40B4-BE49-F238E27FC236}">
                <a16:creationId xmlns:a16="http://schemas.microsoft.com/office/drawing/2014/main" id="{2516C11A-4737-49CC-EA04-8C4B342CF20B}"/>
              </a:ext>
            </a:extLst>
          </p:cNvPr>
          <p:cNvSpPr>
            <a:spLocks noGrp="1"/>
          </p:cNvSpPr>
          <p:nvPr>
            <p:ph type="sldNum" sz="quarter" idx="12"/>
          </p:nvPr>
        </p:nvSpPr>
        <p:spPr>
          <a:xfrm>
            <a:off x="11165305" y="6356350"/>
            <a:ext cx="785901" cy="365125"/>
          </a:xfrm>
        </p:spPr>
        <p:txBody>
          <a:bodyPr/>
          <a:lstStyle/>
          <a:p>
            <a:fld id="{124EDC17-DEB3-47C9-A453-5F2827F9677B}" type="slidenum">
              <a:rPr lang="fr-FR" smtClean="0"/>
              <a:t>21</a:t>
            </a:fld>
            <a:r>
              <a:rPr lang="fr-FR"/>
              <a:t>/25</a:t>
            </a:r>
          </a:p>
        </p:txBody>
      </p:sp>
    </p:spTree>
    <p:extLst>
      <p:ext uri="{BB962C8B-B14F-4D97-AF65-F5344CB8AC3E}">
        <p14:creationId xmlns:p14="http://schemas.microsoft.com/office/powerpoint/2010/main" val="2473233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CC9D2-5F6D-01B5-E100-694A9156EC0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67A1143-D27E-5A7B-99CB-4B611362991A}"/>
              </a:ext>
            </a:extLst>
          </p:cNvPr>
          <p:cNvSpPr>
            <a:spLocks noGrp="1"/>
          </p:cNvSpPr>
          <p:nvPr>
            <p:ph type="title"/>
          </p:nvPr>
        </p:nvSpPr>
        <p:spPr>
          <a:xfrm>
            <a:off x="871108" y="588245"/>
            <a:ext cx="10449784" cy="1265928"/>
          </a:xfrm>
        </p:spPr>
        <p:txBody>
          <a:bodyPr anchor="b">
            <a:normAutofit/>
          </a:bodyPr>
          <a:lstStyle/>
          <a:p>
            <a:r>
              <a:rPr lang="en-US" noProof="0"/>
              <a:t>Model comparison table (Recall, Accuracy, AUC)</a:t>
            </a:r>
          </a:p>
        </p:txBody>
      </p:sp>
      <p:graphicFrame>
        <p:nvGraphicFramePr>
          <p:cNvPr id="3" name="Tableau 2">
            <a:extLst>
              <a:ext uri="{FF2B5EF4-FFF2-40B4-BE49-F238E27FC236}">
                <a16:creationId xmlns:a16="http://schemas.microsoft.com/office/drawing/2014/main" id="{BA72A4CA-AE90-CA62-9C84-6FB86C4544B9}"/>
              </a:ext>
            </a:extLst>
          </p:cNvPr>
          <p:cNvGraphicFramePr>
            <a:graphicFrameLocks noGrp="1"/>
          </p:cNvGraphicFramePr>
          <p:nvPr>
            <p:extLst>
              <p:ext uri="{D42A27DB-BD31-4B8C-83A1-F6EECF244321}">
                <p14:modId xmlns:p14="http://schemas.microsoft.com/office/powerpoint/2010/main" val="3530006958"/>
              </p:ext>
            </p:extLst>
          </p:nvPr>
        </p:nvGraphicFramePr>
        <p:xfrm>
          <a:off x="878443" y="2349461"/>
          <a:ext cx="10442449" cy="3520867"/>
        </p:xfrm>
        <a:graphic>
          <a:graphicData uri="http://schemas.openxmlformats.org/drawingml/2006/table">
            <a:tbl>
              <a:tblPr/>
              <a:tblGrid>
                <a:gridCol w="2365222">
                  <a:extLst>
                    <a:ext uri="{9D8B030D-6E8A-4147-A177-3AD203B41FA5}">
                      <a16:colId xmlns:a16="http://schemas.microsoft.com/office/drawing/2014/main" val="930759751"/>
                    </a:ext>
                  </a:extLst>
                </a:gridCol>
                <a:gridCol w="1985024">
                  <a:extLst>
                    <a:ext uri="{9D8B030D-6E8A-4147-A177-3AD203B41FA5}">
                      <a16:colId xmlns:a16="http://schemas.microsoft.com/office/drawing/2014/main" val="4202701199"/>
                    </a:ext>
                  </a:extLst>
                </a:gridCol>
                <a:gridCol w="2169563">
                  <a:extLst>
                    <a:ext uri="{9D8B030D-6E8A-4147-A177-3AD203B41FA5}">
                      <a16:colId xmlns:a16="http://schemas.microsoft.com/office/drawing/2014/main" val="2532201163"/>
                    </a:ext>
                  </a:extLst>
                </a:gridCol>
                <a:gridCol w="1557418">
                  <a:extLst>
                    <a:ext uri="{9D8B030D-6E8A-4147-A177-3AD203B41FA5}">
                      <a16:colId xmlns:a16="http://schemas.microsoft.com/office/drawing/2014/main" val="3809829098"/>
                    </a:ext>
                  </a:extLst>
                </a:gridCol>
                <a:gridCol w="2365222">
                  <a:extLst>
                    <a:ext uri="{9D8B030D-6E8A-4147-A177-3AD203B41FA5}">
                      <a16:colId xmlns:a16="http://schemas.microsoft.com/office/drawing/2014/main" val="432804946"/>
                    </a:ext>
                  </a:extLst>
                </a:gridCol>
              </a:tblGrid>
              <a:tr h="455642">
                <a:tc>
                  <a:txBody>
                    <a:bodyPr/>
                    <a:lstStyle/>
                    <a:p>
                      <a:pPr>
                        <a:buNone/>
                      </a:pPr>
                      <a:r>
                        <a:rPr lang="en-US" sz="2000" noProof="0"/>
                        <a:t>Model</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noProof="0"/>
                        <a:t>Recall</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noProof="0"/>
                        <a:t>Precision  </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noProof="0"/>
                        <a:t>AUC</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noProof="0"/>
                        <a:t>Notes</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5677597"/>
                  </a:ext>
                </a:extLst>
              </a:tr>
              <a:tr h="766306">
                <a:tc>
                  <a:txBody>
                    <a:bodyPr/>
                    <a:lstStyle/>
                    <a:p>
                      <a:pPr>
                        <a:buNone/>
                      </a:pPr>
                      <a:r>
                        <a:rPr lang="en-US" sz="2000" noProof="0"/>
                        <a:t>Decision Tree</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noProof="0"/>
                        <a:t>76%</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noProof="0"/>
                        <a:t>77%</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noProof="0"/>
                        <a:t>0.8773</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noProof="0"/>
                        <a:t>Simple, baseline performance</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7103255"/>
                  </a:ext>
                </a:extLst>
              </a:tr>
              <a:tr h="455642">
                <a:tc>
                  <a:txBody>
                    <a:bodyPr/>
                    <a:lstStyle/>
                    <a:p>
                      <a:pPr>
                        <a:buNone/>
                      </a:pPr>
                      <a:r>
                        <a:rPr lang="en-US" sz="2000" noProof="0"/>
                        <a:t>Random Forest</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noProof="0"/>
                        <a:t>78 %</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noProof="0"/>
                        <a:t>94 %</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noProof="0"/>
                        <a:t>0.8877</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noProof="0"/>
                        <a:t>Good trade-off</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5827930"/>
                  </a:ext>
                </a:extLst>
              </a:tr>
              <a:tr h="1076971">
                <a:tc>
                  <a:txBody>
                    <a:bodyPr/>
                    <a:lstStyle/>
                    <a:p>
                      <a:pPr>
                        <a:buNone/>
                      </a:pPr>
                      <a:r>
                        <a:rPr lang="en-US" sz="2000" noProof="0"/>
                        <a:t>XGBoost</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noProof="0"/>
                        <a:t>90 %</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noProof="0"/>
                        <a:t>34 %</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noProof="0"/>
                        <a:t>0.9475</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noProof="0"/>
                        <a:t>Reached recall target through threshold tuning</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0611036"/>
                  </a:ext>
                </a:extLst>
              </a:tr>
              <a:tr h="766306">
                <a:tc>
                  <a:txBody>
                    <a:bodyPr/>
                    <a:lstStyle/>
                    <a:p>
                      <a:pPr>
                        <a:buNone/>
                      </a:pPr>
                      <a:r>
                        <a:rPr lang="en-US" sz="2000" noProof="0"/>
                        <a:t>Deep Neural Network</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noProof="0"/>
                        <a:t>90 %</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noProof="0"/>
                        <a:t>38 %</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r>
                        <a:rPr lang="en-US" sz="2000" noProof="0"/>
                        <a:t>0.9477</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000" noProof="0"/>
                        <a:t>Best overall performance</a:t>
                      </a:r>
                    </a:p>
                  </a:txBody>
                  <a:tcPr marL="103555" marR="103555" marT="51777" marB="517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7580467"/>
                  </a:ext>
                </a:extLst>
              </a:tr>
            </a:tbl>
          </a:graphicData>
        </a:graphic>
      </p:graphicFrame>
      <p:sp>
        <p:nvSpPr>
          <p:cNvPr id="4" name="Espace réservé du numéro de diapositive 3">
            <a:extLst>
              <a:ext uri="{FF2B5EF4-FFF2-40B4-BE49-F238E27FC236}">
                <a16:creationId xmlns:a16="http://schemas.microsoft.com/office/drawing/2014/main" id="{5BBAA53A-AF95-853E-E321-F3CB31F0E2D1}"/>
              </a:ext>
            </a:extLst>
          </p:cNvPr>
          <p:cNvSpPr>
            <a:spLocks noGrp="1"/>
          </p:cNvSpPr>
          <p:nvPr>
            <p:ph type="sldNum" sz="quarter" idx="12"/>
          </p:nvPr>
        </p:nvSpPr>
        <p:spPr>
          <a:xfrm>
            <a:off x="11213433" y="6356350"/>
            <a:ext cx="737774" cy="365125"/>
          </a:xfrm>
        </p:spPr>
        <p:txBody>
          <a:bodyPr/>
          <a:lstStyle/>
          <a:p>
            <a:fld id="{124EDC17-DEB3-47C9-A453-5F2827F9677B}" type="slidenum">
              <a:rPr lang="fr-FR" smtClean="0"/>
              <a:t>22</a:t>
            </a:fld>
            <a:r>
              <a:rPr lang="fr-FR"/>
              <a:t>/25</a:t>
            </a:r>
          </a:p>
        </p:txBody>
      </p:sp>
    </p:spTree>
    <p:extLst>
      <p:ext uri="{BB962C8B-B14F-4D97-AF65-F5344CB8AC3E}">
        <p14:creationId xmlns:p14="http://schemas.microsoft.com/office/powerpoint/2010/main" val="2706074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7CFB8-3F73-76BC-8E37-FA02BAFF937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E71C1CC-F07C-EB9E-0BBA-E7EDA8284E3F}"/>
              </a:ext>
            </a:extLst>
          </p:cNvPr>
          <p:cNvSpPr>
            <a:spLocks noGrp="1"/>
          </p:cNvSpPr>
          <p:nvPr>
            <p:ph type="title"/>
          </p:nvPr>
        </p:nvSpPr>
        <p:spPr>
          <a:xfrm>
            <a:off x="871108" y="588245"/>
            <a:ext cx="10449784" cy="646195"/>
          </a:xfrm>
        </p:spPr>
        <p:txBody>
          <a:bodyPr>
            <a:normAutofit/>
          </a:bodyPr>
          <a:lstStyle/>
          <a:p>
            <a:pPr algn="ctr"/>
            <a:r>
              <a:rPr lang="en-US" noProof="0"/>
              <a:t>Best model : DNN</a:t>
            </a:r>
          </a:p>
        </p:txBody>
      </p:sp>
      <p:graphicFrame>
        <p:nvGraphicFramePr>
          <p:cNvPr id="4" name="Content Placeholder 2">
            <a:extLst>
              <a:ext uri="{FF2B5EF4-FFF2-40B4-BE49-F238E27FC236}">
                <a16:creationId xmlns:a16="http://schemas.microsoft.com/office/drawing/2014/main" id="{DEAAAE3C-E962-9148-0CBF-595B1636E13D}"/>
              </a:ext>
            </a:extLst>
          </p:cNvPr>
          <p:cNvGraphicFramePr>
            <a:graphicFrameLocks/>
          </p:cNvGraphicFramePr>
          <p:nvPr>
            <p:extLst>
              <p:ext uri="{D42A27DB-BD31-4B8C-83A1-F6EECF244321}">
                <p14:modId xmlns:p14="http://schemas.microsoft.com/office/powerpoint/2010/main" val="1218340526"/>
              </p:ext>
            </p:extLst>
          </p:nvPr>
        </p:nvGraphicFramePr>
        <p:xfrm>
          <a:off x="2170366" y="1686950"/>
          <a:ext cx="7851267" cy="3984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numéro de diapositive 2">
            <a:extLst>
              <a:ext uri="{FF2B5EF4-FFF2-40B4-BE49-F238E27FC236}">
                <a16:creationId xmlns:a16="http://schemas.microsoft.com/office/drawing/2014/main" id="{1F2EC411-425E-99D3-F5BC-0F269FF6FA7D}"/>
              </a:ext>
            </a:extLst>
          </p:cNvPr>
          <p:cNvSpPr>
            <a:spLocks noGrp="1"/>
          </p:cNvSpPr>
          <p:nvPr>
            <p:ph type="sldNum" sz="quarter" idx="12"/>
          </p:nvPr>
        </p:nvSpPr>
        <p:spPr>
          <a:xfrm>
            <a:off x="11251933" y="6356350"/>
            <a:ext cx="699273" cy="365125"/>
          </a:xfrm>
        </p:spPr>
        <p:txBody>
          <a:bodyPr/>
          <a:lstStyle/>
          <a:p>
            <a:fld id="{124EDC17-DEB3-47C9-A453-5F2827F9677B}" type="slidenum">
              <a:rPr lang="fr-FR" smtClean="0"/>
              <a:t>23</a:t>
            </a:fld>
            <a:r>
              <a:rPr lang="fr-FR"/>
              <a:t>/25</a:t>
            </a:r>
          </a:p>
        </p:txBody>
      </p:sp>
    </p:spTree>
    <p:extLst>
      <p:ext uri="{BB962C8B-B14F-4D97-AF65-F5344CB8AC3E}">
        <p14:creationId xmlns:p14="http://schemas.microsoft.com/office/powerpoint/2010/main" val="1787128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2E9B2-5D5A-A0F6-0D8F-0BCD2FB39125}"/>
            </a:ext>
          </a:extLst>
        </p:cNvPr>
        <p:cNvGrpSpPr/>
        <p:nvPr/>
      </p:nvGrpSpPr>
      <p:grpSpPr>
        <a:xfrm>
          <a:off x="0" y="0"/>
          <a:ext cx="0" cy="0"/>
          <a:chOff x="0" y="0"/>
          <a:chExt cx="0" cy="0"/>
        </a:xfrm>
      </p:grpSpPr>
      <p:sp>
        <p:nvSpPr>
          <p:cNvPr id="4" name="Titre 1">
            <a:extLst>
              <a:ext uri="{FF2B5EF4-FFF2-40B4-BE49-F238E27FC236}">
                <a16:creationId xmlns:a16="http://schemas.microsoft.com/office/drawing/2014/main" id="{CEE0B140-224C-8D70-58B1-89F9BEDF1893}"/>
              </a:ext>
            </a:extLst>
          </p:cNvPr>
          <p:cNvSpPr txBox="1">
            <a:spLocks/>
          </p:cNvSpPr>
          <p:nvPr/>
        </p:nvSpPr>
        <p:spPr>
          <a:xfrm>
            <a:off x="871108" y="588245"/>
            <a:ext cx="10449784" cy="62079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a:lstStyle>
          <a:p>
            <a:r>
              <a:rPr lang="en-US" noProof="0"/>
              <a:t>Project limitations </a:t>
            </a:r>
          </a:p>
        </p:txBody>
      </p:sp>
      <p:graphicFrame>
        <p:nvGraphicFramePr>
          <p:cNvPr id="5" name="Diagramme 4">
            <a:extLst>
              <a:ext uri="{FF2B5EF4-FFF2-40B4-BE49-F238E27FC236}">
                <a16:creationId xmlns:a16="http://schemas.microsoft.com/office/drawing/2014/main" id="{3D66026B-B35F-8E33-4DC8-8AAB5BDB4B8D}"/>
              </a:ext>
            </a:extLst>
          </p:cNvPr>
          <p:cNvGraphicFramePr/>
          <p:nvPr>
            <p:extLst>
              <p:ext uri="{D42A27DB-BD31-4B8C-83A1-F6EECF244321}">
                <p14:modId xmlns:p14="http://schemas.microsoft.com/office/powerpoint/2010/main" val="2628121920"/>
              </p:ext>
            </p:extLst>
          </p:nvPr>
        </p:nvGraphicFramePr>
        <p:xfrm>
          <a:off x="2848106" y="1481535"/>
          <a:ext cx="6106686" cy="4926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Espace réservé du numéro de diapositive 1">
            <a:extLst>
              <a:ext uri="{FF2B5EF4-FFF2-40B4-BE49-F238E27FC236}">
                <a16:creationId xmlns:a16="http://schemas.microsoft.com/office/drawing/2014/main" id="{2E5F2F29-78A6-2DF6-13FD-96EED2C2282B}"/>
              </a:ext>
            </a:extLst>
          </p:cNvPr>
          <p:cNvSpPr>
            <a:spLocks noGrp="1"/>
          </p:cNvSpPr>
          <p:nvPr>
            <p:ph type="sldNum" sz="quarter" idx="12"/>
          </p:nvPr>
        </p:nvSpPr>
        <p:spPr>
          <a:xfrm>
            <a:off x="11107555" y="6356350"/>
            <a:ext cx="843652" cy="365125"/>
          </a:xfrm>
        </p:spPr>
        <p:txBody>
          <a:bodyPr/>
          <a:lstStyle/>
          <a:p>
            <a:fld id="{124EDC17-DEB3-47C9-A453-5F2827F9677B}" type="slidenum">
              <a:rPr lang="fr-FR" smtClean="0"/>
              <a:t>24</a:t>
            </a:fld>
            <a:r>
              <a:rPr lang="fr-FR"/>
              <a:t>/25</a:t>
            </a:r>
          </a:p>
        </p:txBody>
      </p:sp>
    </p:spTree>
    <p:extLst>
      <p:ext uri="{BB962C8B-B14F-4D97-AF65-F5344CB8AC3E}">
        <p14:creationId xmlns:p14="http://schemas.microsoft.com/office/powerpoint/2010/main" val="2569486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2CDF7-350B-C4F9-A0C4-CA529531DBE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AD16594-20D2-8E18-1CA7-A7CDB79AF2E9}"/>
              </a:ext>
            </a:extLst>
          </p:cNvPr>
          <p:cNvSpPr>
            <a:spLocks noGrp="1"/>
          </p:cNvSpPr>
          <p:nvPr>
            <p:ph type="title"/>
          </p:nvPr>
        </p:nvSpPr>
        <p:spPr>
          <a:xfrm>
            <a:off x="871108" y="588245"/>
            <a:ext cx="10449784" cy="622991"/>
          </a:xfrm>
        </p:spPr>
        <p:txBody>
          <a:bodyPr>
            <a:normAutofit/>
          </a:bodyPr>
          <a:lstStyle/>
          <a:p>
            <a:r>
              <a:rPr lang="en-US" noProof="0">
                <a:ea typeface="+mj-lt"/>
                <a:cs typeface="+mj-lt"/>
              </a:rPr>
              <a:t>Next Steps and Takeaways</a:t>
            </a:r>
            <a:endParaRPr lang="en-US" noProof="0"/>
          </a:p>
        </p:txBody>
      </p:sp>
      <p:graphicFrame>
        <p:nvGraphicFramePr>
          <p:cNvPr id="5" name="Content Placeholder 2">
            <a:extLst>
              <a:ext uri="{FF2B5EF4-FFF2-40B4-BE49-F238E27FC236}">
                <a16:creationId xmlns:a16="http://schemas.microsoft.com/office/drawing/2014/main" id="{9B1311D5-EB95-B587-C689-527A0E78F1CB}"/>
              </a:ext>
            </a:extLst>
          </p:cNvPr>
          <p:cNvGraphicFramePr>
            <a:graphicFrameLocks/>
          </p:cNvGraphicFramePr>
          <p:nvPr>
            <p:extLst>
              <p:ext uri="{D42A27DB-BD31-4B8C-83A1-F6EECF244321}">
                <p14:modId xmlns:p14="http://schemas.microsoft.com/office/powerpoint/2010/main" val="1537044535"/>
              </p:ext>
            </p:extLst>
          </p:nvPr>
        </p:nvGraphicFramePr>
        <p:xfrm>
          <a:off x="303290" y="1711805"/>
          <a:ext cx="5492834" cy="3984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2" name="Picture 401" descr="A network of dots and lines&#10;&#10;AI-generated content may be incorrect.">
            <a:extLst>
              <a:ext uri="{FF2B5EF4-FFF2-40B4-BE49-F238E27FC236}">
                <a16:creationId xmlns:a16="http://schemas.microsoft.com/office/drawing/2014/main" id="{CFD59157-A4AB-5663-339E-885AAEF8C091}"/>
              </a:ext>
            </a:extLst>
          </p:cNvPr>
          <p:cNvPicPr>
            <a:picLocks noChangeAspect="1"/>
          </p:cNvPicPr>
          <p:nvPr/>
        </p:nvPicPr>
        <p:blipFill>
          <a:blip r:embed="rId8"/>
          <a:stretch>
            <a:fillRect/>
          </a:stretch>
        </p:blipFill>
        <p:spPr>
          <a:xfrm>
            <a:off x="5976937" y="1714500"/>
            <a:ext cx="5965032" cy="3976688"/>
          </a:xfrm>
          <a:prstGeom prst="rect">
            <a:avLst/>
          </a:prstGeom>
        </p:spPr>
      </p:pic>
      <p:sp>
        <p:nvSpPr>
          <p:cNvPr id="3" name="Espace réservé du numéro de diapositive 2">
            <a:extLst>
              <a:ext uri="{FF2B5EF4-FFF2-40B4-BE49-F238E27FC236}">
                <a16:creationId xmlns:a16="http://schemas.microsoft.com/office/drawing/2014/main" id="{064143A6-069F-914C-9253-2BD0F8844977}"/>
              </a:ext>
            </a:extLst>
          </p:cNvPr>
          <p:cNvSpPr>
            <a:spLocks noGrp="1"/>
          </p:cNvSpPr>
          <p:nvPr>
            <p:ph type="sldNum" sz="quarter" idx="12"/>
          </p:nvPr>
        </p:nvSpPr>
        <p:spPr>
          <a:xfrm>
            <a:off x="11165305" y="6356350"/>
            <a:ext cx="785901" cy="365125"/>
          </a:xfrm>
        </p:spPr>
        <p:txBody>
          <a:bodyPr/>
          <a:lstStyle/>
          <a:p>
            <a:fld id="{124EDC17-DEB3-47C9-A453-5F2827F9677B}" type="slidenum">
              <a:rPr lang="fr-FR" smtClean="0"/>
              <a:t>25</a:t>
            </a:fld>
            <a:r>
              <a:rPr lang="fr-FR"/>
              <a:t>/25</a:t>
            </a:r>
          </a:p>
        </p:txBody>
      </p:sp>
    </p:spTree>
    <p:extLst>
      <p:ext uri="{BB962C8B-B14F-4D97-AF65-F5344CB8AC3E}">
        <p14:creationId xmlns:p14="http://schemas.microsoft.com/office/powerpoint/2010/main" val="927041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2">
            <a:extLst>
              <a:ext uri="{FF2B5EF4-FFF2-40B4-BE49-F238E27FC236}">
                <a16:creationId xmlns:a16="http://schemas.microsoft.com/office/drawing/2014/main" id="{06AD5E47-D160-B0FE-2960-4E11310CF82E}"/>
              </a:ext>
            </a:extLst>
          </p:cNvPr>
          <p:cNvGraphicFramePr>
            <a:graphicFrameLocks noGrp="1"/>
          </p:cNvGraphicFramePr>
          <p:nvPr>
            <p:ph idx="1"/>
            <p:extLst>
              <p:ext uri="{D42A27DB-BD31-4B8C-83A1-F6EECF244321}">
                <p14:modId xmlns:p14="http://schemas.microsoft.com/office/powerpoint/2010/main" val="491905721"/>
              </p:ext>
            </p:extLst>
          </p:nvPr>
        </p:nvGraphicFramePr>
        <p:xfrm>
          <a:off x="314579" y="1677806"/>
          <a:ext cx="5492834" cy="3984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96D3FA07-48D8-E62C-4885-DCEAAB2E94EB}"/>
              </a:ext>
            </a:extLst>
          </p:cNvPr>
          <p:cNvSpPr>
            <a:spLocks noGrp="1"/>
          </p:cNvSpPr>
          <p:nvPr>
            <p:ph type="sldNum" sz="quarter" idx="12"/>
          </p:nvPr>
        </p:nvSpPr>
        <p:spPr/>
        <p:txBody>
          <a:bodyPr anchor="ctr">
            <a:normAutofit fontScale="92500"/>
          </a:bodyPr>
          <a:lstStyle/>
          <a:p>
            <a:pPr lvl="0" defTabSz="457200">
              <a:spcAft>
                <a:spcPts val="600"/>
              </a:spcAft>
              <a:defRPr/>
            </a:pPr>
            <a:fld id="{5E4DE196-8A13-4FF7-A07E-102851959EAB}" type="slidenum">
              <a:rPr kumimoji="0" lang="en-US" sz="1400" b="0" i="0" u="none" strike="noStrike" kern="1200" cap="none" spc="0" normalizeH="0" baseline="0" noProof="0" smtClean="0">
                <a:ln>
                  <a:noFill/>
                </a:ln>
                <a:solidFill>
                  <a:srgbClr val="35403A"/>
                </a:solidFill>
                <a:effectLst/>
                <a:uLnTx/>
                <a:uFillTx/>
                <a:latin typeface="Walbaum Display"/>
                <a:ea typeface="+mn-ea"/>
                <a:cs typeface="+mn-cs"/>
              </a:rPr>
              <a:pPr lvl="0" defTabSz="457200">
                <a:spcAft>
                  <a:spcPts val="600"/>
                </a:spcAft>
                <a:defRPr/>
              </a:pPr>
              <a:t>3</a:t>
            </a:fld>
            <a:r>
              <a:rPr lang="fr-FR"/>
              <a:t>/25</a:t>
            </a:r>
            <a:endParaRPr kumimoji="0" lang="en-US" sz="1400" b="0" i="0" u="none" strike="noStrike" kern="1200" cap="none" spc="0" normalizeH="0" baseline="0" noProof="0">
              <a:ln>
                <a:noFill/>
              </a:ln>
              <a:solidFill>
                <a:srgbClr val="35403A"/>
              </a:solidFill>
              <a:effectLst/>
              <a:uLnTx/>
              <a:uFillTx/>
              <a:latin typeface="Walbaum Display"/>
              <a:ea typeface="+mn-ea"/>
              <a:cs typeface="+mn-cs"/>
            </a:endParaRPr>
          </a:p>
        </p:txBody>
      </p:sp>
      <p:pic>
        <p:nvPicPr>
          <p:cNvPr id="7" name="Image 6">
            <a:extLst>
              <a:ext uri="{FF2B5EF4-FFF2-40B4-BE49-F238E27FC236}">
                <a16:creationId xmlns:a16="http://schemas.microsoft.com/office/drawing/2014/main" id="{93A47001-95FB-16CE-EA30-FC5221EFCF5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95999" y="1949297"/>
            <a:ext cx="5788935" cy="3521694"/>
          </a:xfrm>
          <a:prstGeom prst="rect">
            <a:avLst/>
          </a:prstGeom>
        </p:spPr>
      </p:pic>
      <p:sp>
        <p:nvSpPr>
          <p:cNvPr id="8" name="Titre 1">
            <a:extLst>
              <a:ext uri="{FF2B5EF4-FFF2-40B4-BE49-F238E27FC236}">
                <a16:creationId xmlns:a16="http://schemas.microsoft.com/office/drawing/2014/main" id="{476ADE63-2A83-ED75-A4A1-92B2374B1B18}"/>
              </a:ext>
            </a:extLst>
          </p:cNvPr>
          <p:cNvSpPr txBox="1">
            <a:spLocks/>
          </p:cNvSpPr>
          <p:nvPr/>
        </p:nvSpPr>
        <p:spPr>
          <a:xfrm>
            <a:off x="871108" y="588245"/>
            <a:ext cx="10449784" cy="666623"/>
          </a:xfrm>
          <a:prstGeom prst="rect">
            <a:avLst/>
          </a:prstGeom>
        </p:spPr>
        <p:txBody>
          <a:bodyPr/>
          <a:lst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a:ln>
                  <a:noFill/>
                </a:ln>
                <a:solidFill>
                  <a:srgbClr val="35403A"/>
                </a:solidFill>
                <a:effectLst/>
                <a:uLnTx/>
                <a:uFillTx/>
                <a:latin typeface="Walbaum Display"/>
                <a:ea typeface="+mj-ea"/>
                <a:cs typeface="+mj-cs"/>
              </a:rPr>
              <a:t>Fraudulent Transactions - Scale of the Problem</a:t>
            </a:r>
          </a:p>
        </p:txBody>
      </p:sp>
    </p:spTree>
    <p:extLst>
      <p:ext uri="{BB962C8B-B14F-4D97-AF65-F5344CB8AC3E}">
        <p14:creationId xmlns:p14="http://schemas.microsoft.com/office/powerpoint/2010/main" val="3631019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id="{AB970124-52E9-6352-EC66-28CED939668C}"/>
              </a:ext>
            </a:extLst>
          </p:cNvPr>
          <p:cNvGraphicFramePr>
            <a:graphicFrameLocks/>
          </p:cNvGraphicFramePr>
          <p:nvPr>
            <p:extLst>
              <p:ext uri="{D42A27DB-BD31-4B8C-83A1-F6EECF244321}">
                <p14:modId xmlns:p14="http://schemas.microsoft.com/office/powerpoint/2010/main" val="1654671476"/>
              </p:ext>
            </p:extLst>
          </p:nvPr>
        </p:nvGraphicFramePr>
        <p:xfrm>
          <a:off x="877824" y="1690419"/>
          <a:ext cx="10442448" cy="4294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re 1">
            <a:extLst>
              <a:ext uri="{FF2B5EF4-FFF2-40B4-BE49-F238E27FC236}">
                <a16:creationId xmlns:a16="http://schemas.microsoft.com/office/drawing/2014/main" id="{11CAA1D7-B50C-F73F-A668-2C4D6B3A5F41}"/>
              </a:ext>
            </a:extLst>
          </p:cNvPr>
          <p:cNvSpPr txBox="1">
            <a:spLocks/>
          </p:cNvSpPr>
          <p:nvPr/>
        </p:nvSpPr>
        <p:spPr>
          <a:xfrm>
            <a:off x="871108" y="588245"/>
            <a:ext cx="10449784" cy="666623"/>
          </a:xfrm>
          <a:prstGeom prst="rect">
            <a:avLst/>
          </a:prstGeom>
        </p:spPr>
        <p:txBody>
          <a:bodyPr/>
          <a:lst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a:ln>
                  <a:noFill/>
                </a:ln>
                <a:solidFill>
                  <a:srgbClr val="35403A"/>
                </a:solidFill>
                <a:effectLst/>
                <a:uLnTx/>
                <a:uFillTx/>
                <a:latin typeface="Walbaum Display"/>
                <a:ea typeface="+mj-ea"/>
                <a:cs typeface="+mj-cs"/>
              </a:rPr>
              <a:t>Benefits of Machine Learning for Fraud Detection</a:t>
            </a:r>
          </a:p>
        </p:txBody>
      </p:sp>
      <p:sp>
        <p:nvSpPr>
          <p:cNvPr id="4" name="Espace réservé du numéro de diapositive 3">
            <a:extLst>
              <a:ext uri="{FF2B5EF4-FFF2-40B4-BE49-F238E27FC236}">
                <a16:creationId xmlns:a16="http://schemas.microsoft.com/office/drawing/2014/main" id="{E38A9A51-35E1-DA34-9EFA-C55D6338D9B0}"/>
              </a:ext>
            </a:extLst>
          </p:cNvPr>
          <p:cNvSpPr>
            <a:spLocks noGrp="1"/>
          </p:cNvSpPr>
          <p:nvPr>
            <p:ph type="sldNum" sz="quarter" idx="12"/>
          </p:nvPr>
        </p:nvSpPr>
        <p:spPr>
          <a:xfrm>
            <a:off x="11320273" y="6356350"/>
            <a:ext cx="630934" cy="365125"/>
          </a:xfrm>
        </p:spPr>
        <p:txBody>
          <a:bodyPr/>
          <a:lstStyle/>
          <a:p>
            <a:fld id="{124EDC17-DEB3-47C9-A453-5F2827F9677B}" type="slidenum">
              <a:rPr lang="fr-FR" smtClean="0"/>
              <a:t>4</a:t>
            </a:fld>
            <a:r>
              <a:rPr lang="fr-FR"/>
              <a:t>/25</a:t>
            </a:r>
          </a:p>
        </p:txBody>
      </p:sp>
    </p:spTree>
    <p:extLst>
      <p:ext uri="{BB962C8B-B14F-4D97-AF65-F5344CB8AC3E}">
        <p14:creationId xmlns:p14="http://schemas.microsoft.com/office/powerpoint/2010/main" val="4154301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7C0C9-FFC4-5AFA-155E-A06EF5631EB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FAFE2D5-99EC-DB75-F7C0-A22F14FE9F5B}"/>
              </a:ext>
            </a:extLst>
          </p:cNvPr>
          <p:cNvSpPr>
            <a:spLocks noGrp="1"/>
          </p:cNvSpPr>
          <p:nvPr>
            <p:ph type="title"/>
          </p:nvPr>
        </p:nvSpPr>
        <p:spPr>
          <a:xfrm>
            <a:off x="871108" y="588245"/>
            <a:ext cx="10449784" cy="613531"/>
          </a:xfrm>
        </p:spPr>
        <p:txBody>
          <a:bodyPr/>
          <a:lstStyle/>
          <a:p>
            <a:r>
              <a:rPr lang="en-US" noProof="0">
                <a:ea typeface="+mj-lt"/>
                <a:cs typeface="+mj-lt"/>
              </a:rPr>
              <a:t>Presentation of the dataset</a:t>
            </a:r>
            <a:endParaRPr lang="en-US" noProof="0"/>
          </a:p>
        </p:txBody>
      </p:sp>
      <p:graphicFrame>
        <p:nvGraphicFramePr>
          <p:cNvPr id="25" name="Content Placeholder 2">
            <a:extLst>
              <a:ext uri="{FF2B5EF4-FFF2-40B4-BE49-F238E27FC236}">
                <a16:creationId xmlns:a16="http://schemas.microsoft.com/office/drawing/2014/main" id="{CB593A9D-D515-03A9-D821-1176549EA7EA}"/>
              </a:ext>
            </a:extLst>
          </p:cNvPr>
          <p:cNvGraphicFramePr>
            <a:graphicFrameLocks/>
          </p:cNvGraphicFramePr>
          <p:nvPr>
            <p:extLst>
              <p:ext uri="{D42A27DB-BD31-4B8C-83A1-F6EECF244321}">
                <p14:modId xmlns:p14="http://schemas.microsoft.com/office/powerpoint/2010/main" val="84596548"/>
              </p:ext>
            </p:extLst>
          </p:nvPr>
        </p:nvGraphicFramePr>
        <p:xfrm>
          <a:off x="314579" y="1677806"/>
          <a:ext cx="5492834" cy="3984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98" name="Picture 1197" descr="A blue credit card with orange lines and dots&#10;&#10;AI-generated content may be incorrect.">
            <a:extLst>
              <a:ext uri="{FF2B5EF4-FFF2-40B4-BE49-F238E27FC236}">
                <a16:creationId xmlns:a16="http://schemas.microsoft.com/office/drawing/2014/main" id="{86AC52B0-949D-CB1A-F54C-04ABFCC470BB}"/>
              </a:ext>
            </a:extLst>
          </p:cNvPr>
          <p:cNvPicPr>
            <a:picLocks noChangeAspect="1"/>
          </p:cNvPicPr>
          <p:nvPr/>
        </p:nvPicPr>
        <p:blipFill>
          <a:blip r:embed="rId8"/>
          <a:stretch>
            <a:fillRect/>
          </a:stretch>
        </p:blipFill>
        <p:spPr>
          <a:xfrm>
            <a:off x="6100763" y="1697831"/>
            <a:ext cx="5878115" cy="3962399"/>
          </a:xfrm>
          <a:prstGeom prst="rect">
            <a:avLst/>
          </a:prstGeom>
        </p:spPr>
      </p:pic>
      <p:sp>
        <p:nvSpPr>
          <p:cNvPr id="3" name="Espace réservé du numéro de diapositive 2">
            <a:extLst>
              <a:ext uri="{FF2B5EF4-FFF2-40B4-BE49-F238E27FC236}">
                <a16:creationId xmlns:a16="http://schemas.microsoft.com/office/drawing/2014/main" id="{7A34CD01-4A97-DB76-7E5B-82452D396DEB}"/>
              </a:ext>
            </a:extLst>
          </p:cNvPr>
          <p:cNvSpPr>
            <a:spLocks noGrp="1"/>
          </p:cNvSpPr>
          <p:nvPr>
            <p:ph type="sldNum" sz="quarter" idx="12"/>
          </p:nvPr>
        </p:nvSpPr>
        <p:spPr>
          <a:xfrm>
            <a:off x="11396313" y="6356350"/>
            <a:ext cx="554894" cy="365125"/>
          </a:xfrm>
        </p:spPr>
        <p:txBody>
          <a:bodyPr/>
          <a:lstStyle/>
          <a:p>
            <a:fld id="{124EDC17-DEB3-47C9-A453-5F2827F9677B}" type="slidenum">
              <a:rPr lang="fr-FR" smtClean="0"/>
              <a:t>5</a:t>
            </a:fld>
            <a:r>
              <a:rPr lang="fr-FR"/>
              <a:t>/25</a:t>
            </a:r>
          </a:p>
        </p:txBody>
      </p:sp>
    </p:spTree>
    <p:extLst>
      <p:ext uri="{BB962C8B-B14F-4D97-AF65-F5344CB8AC3E}">
        <p14:creationId xmlns:p14="http://schemas.microsoft.com/office/powerpoint/2010/main" val="954348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B6183-030C-8B92-0C48-92667BEDEB0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A831F8C-C499-A97E-F439-7B3728209D7F}"/>
              </a:ext>
            </a:extLst>
          </p:cNvPr>
          <p:cNvSpPr>
            <a:spLocks noGrp="1"/>
          </p:cNvSpPr>
          <p:nvPr>
            <p:ph type="title"/>
          </p:nvPr>
        </p:nvSpPr>
        <p:spPr>
          <a:xfrm>
            <a:off x="871108" y="588245"/>
            <a:ext cx="10449784" cy="778542"/>
          </a:xfrm>
        </p:spPr>
        <p:txBody>
          <a:bodyPr vert="horz" lIns="91440" tIns="45720" rIns="91440" bIns="45720" rtlCol="0" anchor="b">
            <a:normAutofit/>
          </a:bodyPr>
          <a:lstStyle/>
          <a:p>
            <a:r>
              <a:rPr lang="en-US" noProof="0"/>
              <a:t>Class imbalance &amp; performance objectives</a:t>
            </a:r>
          </a:p>
        </p:txBody>
      </p:sp>
      <p:graphicFrame>
        <p:nvGraphicFramePr>
          <p:cNvPr id="7" name="ZoneTexte 2">
            <a:extLst>
              <a:ext uri="{FF2B5EF4-FFF2-40B4-BE49-F238E27FC236}">
                <a16:creationId xmlns:a16="http://schemas.microsoft.com/office/drawing/2014/main" id="{B6AF2245-EC7B-4E17-B4AF-1FA8C552A7F2}"/>
              </a:ext>
            </a:extLst>
          </p:cNvPr>
          <p:cNvGraphicFramePr/>
          <p:nvPr>
            <p:extLst>
              <p:ext uri="{D42A27DB-BD31-4B8C-83A1-F6EECF244321}">
                <p14:modId xmlns:p14="http://schemas.microsoft.com/office/powerpoint/2010/main" val="3236360661"/>
              </p:ext>
            </p:extLst>
          </p:nvPr>
        </p:nvGraphicFramePr>
        <p:xfrm>
          <a:off x="877824" y="2157984"/>
          <a:ext cx="10442448" cy="39038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numéro de diapositive 2">
            <a:extLst>
              <a:ext uri="{FF2B5EF4-FFF2-40B4-BE49-F238E27FC236}">
                <a16:creationId xmlns:a16="http://schemas.microsoft.com/office/drawing/2014/main" id="{CF2BF707-948F-34F4-81E2-BB91A1EBBBC3}"/>
              </a:ext>
            </a:extLst>
          </p:cNvPr>
          <p:cNvSpPr>
            <a:spLocks noGrp="1"/>
          </p:cNvSpPr>
          <p:nvPr>
            <p:ph type="sldNum" sz="quarter" idx="12"/>
          </p:nvPr>
        </p:nvSpPr>
        <p:spPr>
          <a:xfrm>
            <a:off x="11088303" y="6356350"/>
            <a:ext cx="862903" cy="365125"/>
          </a:xfrm>
        </p:spPr>
        <p:txBody>
          <a:bodyPr/>
          <a:lstStyle/>
          <a:p>
            <a:fld id="{124EDC17-DEB3-47C9-A453-5F2827F9677B}" type="slidenum">
              <a:rPr lang="fr-FR" smtClean="0"/>
              <a:t>6</a:t>
            </a:fld>
            <a:r>
              <a:rPr lang="fr-FR"/>
              <a:t>/25</a:t>
            </a:r>
          </a:p>
        </p:txBody>
      </p:sp>
    </p:spTree>
    <p:extLst>
      <p:ext uri="{BB962C8B-B14F-4D97-AF65-F5344CB8AC3E}">
        <p14:creationId xmlns:p14="http://schemas.microsoft.com/office/powerpoint/2010/main" val="2480393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6F66F-2CF8-F0B1-3DC1-87989C9E97D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3FC4AEE-F0E6-9CE1-E13E-1C2D3503DA1E}"/>
              </a:ext>
            </a:extLst>
          </p:cNvPr>
          <p:cNvSpPr>
            <a:spLocks noGrp="1"/>
          </p:cNvSpPr>
          <p:nvPr>
            <p:ph type="ctrTitle"/>
          </p:nvPr>
        </p:nvSpPr>
        <p:spPr/>
        <p:txBody>
          <a:bodyPr/>
          <a:lstStyle/>
          <a:p>
            <a:r>
              <a:rPr lang="en-US" noProof="0"/>
              <a:t>EXPLORATORY DATA ANALYSIS</a:t>
            </a:r>
          </a:p>
        </p:txBody>
      </p:sp>
      <p:sp>
        <p:nvSpPr>
          <p:cNvPr id="3" name="Espace réservé du numéro de diapositive 2">
            <a:extLst>
              <a:ext uri="{FF2B5EF4-FFF2-40B4-BE49-F238E27FC236}">
                <a16:creationId xmlns:a16="http://schemas.microsoft.com/office/drawing/2014/main" id="{F489BD83-D9A6-8AC4-7125-68FA03883403}"/>
              </a:ext>
            </a:extLst>
          </p:cNvPr>
          <p:cNvSpPr>
            <a:spLocks noGrp="1"/>
          </p:cNvSpPr>
          <p:nvPr>
            <p:ph type="sldNum" sz="quarter" idx="12"/>
          </p:nvPr>
        </p:nvSpPr>
        <p:spPr>
          <a:xfrm>
            <a:off x="11396313" y="6356350"/>
            <a:ext cx="554894" cy="365125"/>
          </a:xfrm>
        </p:spPr>
        <p:txBody>
          <a:bodyPr/>
          <a:lstStyle/>
          <a:p>
            <a:fld id="{124EDC17-DEB3-47C9-A453-5F2827F9677B}" type="slidenum">
              <a:rPr lang="fr-FR" smtClean="0"/>
              <a:t>7</a:t>
            </a:fld>
            <a:r>
              <a:rPr lang="fr-FR"/>
              <a:t>/25</a:t>
            </a:r>
          </a:p>
        </p:txBody>
      </p:sp>
    </p:spTree>
    <p:extLst>
      <p:ext uri="{BB962C8B-B14F-4D97-AF65-F5344CB8AC3E}">
        <p14:creationId xmlns:p14="http://schemas.microsoft.com/office/powerpoint/2010/main" val="2024788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17C27E-E625-FADD-FF39-302499B32E90}"/>
              </a:ext>
            </a:extLst>
          </p:cNvPr>
          <p:cNvSpPr>
            <a:spLocks noGrp="1"/>
          </p:cNvSpPr>
          <p:nvPr>
            <p:ph type="title"/>
          </p:nvPr>
        </p:nvSpPr>
        <p:spPr>
          <a:xfrm>
            <a:off x="871108" y="588245"/>
            <a:ext cx="10449784" cy="627712"/>
          </a:xfrm>
        </p:spPr>
        <p:txBody>
          <a:bodyPr>
            <a:normAutofit/>
          </a:bodyPr>
          <a:lstStyle/>
          <a:p>
            <a:r>
              <a:rPr lang="en-US" noProof="0"/>
              <a:t>Data Quality Analysis</a:t>
            </a:r>
          </a:p>
        </p:txBody>
      </p:sp>
      <p:grpSp>
        <p:nvGrpSpPr>
          <p:cNvPr id="12" name="Groupe 11">
            <a:extLst>
              <a:ext uri="{FF2B5EF4-FFF2-40B4-BE49-F238E27FC236}">
                <a16:creationId xmlns:a16="http://schemas.microsoft.com/office/drawing/2014/main" id="{08FAD100-9F6D-8E8B-54A5-F6487051C24C}"/>
              </a:ext>
            </a:extLst>
          </p:cNvPr>
          <p:cNvGrpSpPr/>
          <p:nvPr/>
        </p:nvGrpSpPr>
        <p:grpSpPr>
          <a:xfrm>
            <a:off x="967820" y="1847548"/>
            <a:ext cx="10256359" cy="3812795"/>
            <a:chOff x="177846" y="2077949"/>
            <a:chExt cx="6630458" cy="2464868"/>
          </a:xfrm>
        </p:grpSpPr>
        <p:pic>
          <p:nvPicPr>
            <p:cNvPr id="4" name="Image 3">
              <a:extLst>
                <a:ext uri="{FF2B5EF4-FFF2-40B4-BE49-F238E27FC236}">
                  <a16:creationId xmlns:a16="http://schemas.microsoft.com/office/drawing/2014/main" id="{5EB9FBC5-F818-2696-4497-595570997641}"/>
                </a:ext>
              </a:extLst>
            </p:cNvPr>
            <p:cNvPicPr>
              <a:picLocks noChangeAspect="1"/>
            </p:cNvPicPr>
            <p:nvPr/>
          </p:nvPicPr>
          <p:blipFill>
            <a:blip r:embed="rId3"/>
            <a:srcRect r="48225"/>
            <a:stretch>
              <a:fillRect/>
            </a:stretch>
          </p:blipFill>
          <p:spPr>
            <a:xfrm>
              <a:off x="177846" y="2077949"/>
              <a:ext cx="6312405" cy="2464868"/>
            </a:xfrm>
            <a:prstGeom prst="rect">
              <a:avLst/>
            </a:prstGeom>
          </p:spPr>
        </p:pic>
        <p:pic>
          <p:nvPicPr>
            <p:cNvPr id="11" name="Image 10">
              <a:extLst>
                <a:ext uri="{FF2B5EF4-FFF2-40B4-BE49-F238E27FC236}">
                  <a16:creationId xmlns:a16="http://schemas.microsoft.com/office/drawing/2014/main" id="{8A213271-0360-4D10-DB63-9EDB4C2B9175}"/>
                </a:ext>
              </a:extLst>
            </p:cNvPr>
            <p:cNvPicPr>
              <a:picLocks noChangeAspect="1"/>
            </p:cNvPicPr>
            <p:nvPr/>
          </p:nvPicPr>
          <p:blipFill>
            <a:blip r:embed="rId3"/>
            <a:srcRect l="97391"/>
            <a:stretch>
              <a:fillRect/>
            </a:stretch>
          </p:blipFill>
          <p:spPr>
            <a:xfrm>
              <a:off x="6490251" y="2077949"/>
              <a:ext cx="318053" cy="2464868"/>
            </a:xfrm>
            <a:prstGeom prst="rect">
              <a:avLst/>
            </a:prstGeom>
          </p:spPr>
        </p:pic>
      </p:grpSp>
      <p:sp>
        <p:nvSpPr>
          <p:cNvPr id="3" name="Espace réservé du numéro de diapositive 2">
            <a:extLst>
              <a:ext uri="{FF2B5EF4-FFF2-40B4-BE49-F238E27FC236}">
                <a16:creationId xmlns:a16="http://schemas.microsoft.com/office/drawing/2014/main" id="{5FF76771-E84C-7E27-6BCA-48BAF9C20AEE}"/>
              </a:ext>
            </a:extLst>
          </p:cNvPr>
          <p:cNvSpPr>
            <a:spLocks noGrp="1"/>
          </p:cNvSpPr>
          <p:nvPr>
            <p:ph type="sldNum" sz="quarter" idx="12"/>
          </p:nvPr>
        </p:nvSpPr>
        <p:spPr>
          <a:xfrm>
            <a:off x="11224179" y="6356350"/>
            <a:ext cx="727027" cy="365125"/>
          </a:xfrm>
        </p:spPr>
        <p:txBody>
          <a:bodyPr/>
          <a:lstStyle/>
          <a:p>
            <a:fld id="{124EDC17-DEB3-47C9-A453-5F2827F9677B}" type="slidenum">
              <a:rPr lang="fr-FR" smtClean="0"/>
              <a:t>8</a:t>
            </a:fld>
            <a:r>
              <a:rPr lang="fr-FR"/>
              <a:t>/25</a:t>
            </a:r>
          </a:p>
        </p:txBody>
      </p:sp>
    </p:spTree>
    <p:extLst>
      <p:ext uri="{BB962C8B-B14F-4D97-AF65-F5344CB8AC3E}">
        <p14:creationId xmlns:p14="http://schemas.microsoft.com/office/powerpoint/2010/main" val="815539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467AA-4255-2B7A-4D70-7B9CAD3549D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E756FFF-860A-FC45-DA58-7CEA184CB47B}"/>
              </a:ext>
            </a:extLst>
          </p:cNvPr>
          <p:cNvSpPr>
            <a:spLocks noGrp="1"/>
          </p:cNvSpPr>
          <p:nvPr>
            <p:ph type="title"/>
          </p:nvPr>
        </p:nvSpPr>
        <p:spPr>
          <a:xfrm>
            <a:off x="871108" y="588245"/>
            <a:ext cx="10449784" cy="627712"/>
          </a:xfrm>
        </p:spPr>
        <p:txBody>
          <a:bodyPr>
            <a:normAutofit/>
          </a:bodyPr>
          <a:lstStyle/>
          <a:p>
            <a:r>
              <a:rPr lang="en-US" noProof="0"/>
              <a:t>Data Quality Analysis</a:t>
            </a:r>
          </a:p>
        </p:txBody>
      </p:sp>
      <p:pic>
        <p:nvPicPr>
          <p:cNvPr id="8" name="Image 7">
            <a:extLst>
              <a:ext uri="{FF2B5EF4-FFF2-40B4-BE49-F238E27FC236}">
                <a16:creationId xmlns:a16="http://schemas.microsoft.com/office/drawing/2014/main" id="{D9968955-0D59-2E7A-B3CA-A1E32C010E83}"/>
              </a:ext>
            </a:extLst>
          </p:cNvPr>
          <p:cNvPicPr>
            <a:picLocks noChangeAspect="1"/>
          </p:cNvPicPr>
          <p:nvPr/>
        </p:nvPicPr>
        <p:blipFill>
          <a:blip r:embed="rId3"/>
          <a:stretch>
            <a:fillRect/>
          </a:stretch>
        </p:blipFill>
        <p:spPr>
          <a:xfrm>
            <a:off x="1090214" y="1637141"/>
            <a:ext cx="6606886" cy="4632614"/>
          </a:xfrm>
          <a:prstGeom prst="rect">
            <a:avLst/>
          </a:prstGeom>
        </p:spPr>
      </p:pic>
      <p:graphicFrame>
        <p:nvGraphicFramePr>
          <p:cNvPr id="3" name="Tableau 2">
            <a:extLst>
              <a:ext uri="{FF2B5EF4-FFF2-40B4-BE49-F238E27FC236}">
                <a16:creationId xmlns:a16="http://schemas.microsoft.com/office/drawing/2014/main" id="{B0FD1109-023B-2377-F3FA-EEE01781B6CA}"/>
              </a:ext>
            </a:extLst>
          </p:cNvPr>
          <p:cNvGraphicFramePr>
            <a:graphicFrameLocks noGrp="1"/>
          </p:cNvGraphicFramePr>
          <p:nvPr>
            <p:extLst>
              <p:ext uri="{D42A27DB-BD31-4B8C-83A1-F6EECF244321}">
                <p14:modId xmlns:p14="http://schemas.microsoft.com/office/powerpoint/2010/main" val="2696144722"/>
              </p:ext>
            </p:extLst>
          </p:nvPr>
        </p:nvGraphicFramePr>
        <p:xfrm>
          <a:off x="8282986" y="3025121"/>
          <a:ext cx="3447069" cy="1483360"/>
        </p:xfrm>
        <a:graphic>
          <a:graphicData uri="http://schemas.openxmlformats.org/drawingml/2006/table">
            <a:tbl>
              <a:tblPr firstRow="1" bandRow="1">
                <a:tableStyleId>{8A107856-5554-42FB-B03E-39F5DBC370BA}</a:tableStyleId>
              </a:tblPr>
              <a:tblGrid>
                <a:gridCol w="1149023">
                  <a:extLst>
                    <a:ext uri="{9D8B030D-6E8A-4147-A177-3AD203B41FA5}">
                      <a16:colId xmlns:a16="http://schemas.microsoft.com/office/drawing/2014/main" val="2246596369"/>
                    </a:ext>
                  </a:extLst>
                </a:gridCol>
                <a:gridCol w="1149023">
                  <a:extLst>
                    <a:ext uri="{9D8B030D-6E8A-4147-A177-3AD203B41FA5}">
                      <a16:colId xmlns:a16="http://schemas.microsoft.com/office/drawing/2014/main" val="1624569877"/>
                    </a:ext>
                  </a:extLst>
                </a:gridCol>
                <a:gridCol w="1149023">
                  <a:extLst>
                    <a:ext uri="{9D8B030D-6E8A-4147-A177-3AD203B41FA5}">
                      <a16:colId xmlns:a16="http://schemas.microsoft.com/office/drawing/2014/main" val="3351473336"/>
                    </a:ext>
                  </a:extLst>
                </a:gridCol>
              </a:tblGrid>
              <a:tr h="370840">
                <a:tc gridSpan="3">
                  <a:txBody>
                    <a:bodyPr/>
                    <a:lstStyle/>
                    <a:p>
                      <a:pPr algn="ctr"/>
                      <a:r>
                        <a:rPr lang="en-US" noProof="0"/>
                        <a:t>Amount</a:t>
                      </a:r>
                    </a:p>
                  </a:txBody>
                  <a:tcPr marL="38779" marR="38779"/>
                </a:tc>
                <a:tc hMerge="1">
                  <a:txBody>
                    <a:bodyPr/>
                    <a:lstStyle/>
                    <a:p>
                      <a:pPr algn="ctr"/>
                      <a:endParaRPr lang="fr-FR"/>
                    </a:p>
                  </a:txBody>
                  <a:tcPr marL="38779" marR="38779"/>
                </a:tc>
                <a:tc hMerge="1">
                  <a:txBody>
                    <a:bodyPr/>
                    <a:lstStyle/>
                    <a:p>
                      <a:pPr algn="ctr"/>
                      <a:endParaRPr lang="fr-FR"/>
                    </a:p>
                  </a:txBody>
                  <a:tcPr marL="38779" marR="38779"/>
                </a:tc>
                <a:extLst>
                  <a:ext uri="{0D108BD9-81ED-4DB2-BD59-A6C34878D82A}">
                    <a16:rowId xmlns:a16="http://schemas.microsoft.com/office/drawing/2014/main" val="3973837962"/>
                  </a:ext>
                </a:extLst>
              </a:tr>
              <a:tr h="370840">
                <a:tc>
                  <a:txBody>
                    <a:bodyPr/>
                    <a:lstStyle/>
                    <a:p>
                      <a:pPr algn="ctr"/>
                      <a:endParaRPr lang="en-US" noProof="0"/>
                    </a:p>
                  </a:txBody>
                  <a:tcPr marL="38779" marR="38779"/>
                </a:tc>
                <a:tc>
                  <a:txBody>
                    <a:bodyPr/>
                    <a:lstStyle/>
                    <a:p>
                      <a:pPr algn="ctr"/>
                      <a:r>
                        <a:rPr lang="en-US" b="1" noProof="0"/>
                        <a:t>Normal</a:t>
                      </a:r>
                    </a:p>
                  </a:txBody>
                  <a:tcPr marL="38779" marR="38779"/>
                </a:tc>
                <a:tc>
                  <a:txBody>
                    <a:bodyPr/>
                    <a:lstStyle/>
                    <a:p>
                      <a:pPr algn="ctr"/>
                      <a:r>
                        <a:rPr lang="en-US" b="1" noProof="0"/>
                        <a:t>Fraudulent</a:t>
                      </a:r>
                    </a:p>
                  </a:txBody>
                  <a:tcPr marL="38779" marR="38779"/>
                </a:tc>
                <a:extLst>
                  <a:ext uri="{0D108BD9-81ED-4DB2-BD59-A6C34878D82A}">
                    <a16:rowId xmlns:a16="http://schemas.microsoft.com/office/drawing/2014/main" val="3910594503"/>
                  </a:ext>
                </a:extLst>
              </a:tr>
              <a:tr h="370840">
                <a:tc>
                  <a:txBody>
                    <a:bodyPr/>
                    <a:lstStyle/>
                    <a:p>
                      <a:pPr algn="ctr"/>
                      <a:r>
                        <a:rPr lang="en-US" b="1" noProof="0"/>
                        <a:t>Mean</a:t>
                      </a:r>
                    </a:p>
                  </a:txBody>
                  <a:tcPr marL="38779" marR="38779"/>
                </a:tc>
                <a:tc>
                  <a:txBody>
                    <a:bodyPr/>
                    <a:lstStyle/>
                    <a:p>
                      <a:pPr algn="ctr"/>
                      <a:r>
                        <a:rPr lang="en-US" noProof="0"/>
                        <a:t>88.3</a:t>
                      </a:r>
                    </a:p>
                  </a:txBody>
                  <a:tcPr marL="38779" marR="38779"/>
                </a:tc>
                <a:tc>
                  <a:txBody>
                    <a:bodyPr/>
                    <a:lstStyle/>
                    <a:p>
                      <a:pPr algn="ctr"/>
                      <a:r>
                        <a:rPr lang="en-US" noProof="0"/>
                        <a:t>122.2</a:t>
                      </a:r>
                    </a:p>
                  </a:txBody>
                  <a:tcPr marL="38779" marR="38779"/>
                </a:tc>
                <a:extLst>
                  <a:ext uri="{0D108BD9-81ED-4DB2-BD59-A6C34878D82A}">
                    <a16:rowId xmlns:a16="http://schemas.microsoft.com/office/drawing/2014/main" val="842483951"/>
                  </a:ext>
                </a:extLst>
              </a:tr>
              <a:tr h="370840">
                <a:tc>
                  <a:txBody>
                    <a:bodyPr/>
                    <a:lstStyle/>
                    <a:p>
                      <a:pPr algn="ctr"/>
                      <a:r>
                        <a:rPr lang="en-US" b="1" noProof="0"/>
                        <a:t>Std</a:t>
                      </a:r>
                    </a:p>
                  </a:txBody>
                  <a:tcPr marL="38779" marR="38779"/>
                </a:tc>
                <a:tc>
                  <a:txBody>
                    <a:bodyPr/>
                    <a:lstStyle/>
                    <a:p>
                      <a:pPr algn="ctr"/>
                      <a:r>
                        <a:rPr lang="en-US" noProof="0"/>
                        <a:t>250.1</a:t>
                      </a:r>
                    </a:p>
                  </a:txBody>
                  <a:tcPr marL="38779" marR="38779"/>
                </a:tc>
                <a:tc>
                  <a:txBody>
                    <a:bodyPr/>
                    <a:lstStyle/>
                    <a:p>
                      <a:pPr algn="ctr"/>
                      <a:r>
                        <a:rPr lang="en-US" noProof="0"/>
                        <a:t>256.6</a:t>
                      </a:r>
                    </a:p>
                  </a:txBody>
                  <a:tcPr marL="38779" marR="38779"/>
                </a:tc>
                <a:extLst>
                  <a:ext uri="{0D108BD9-81ED-4DB2-BD59-A6C34878D82A}">
                    <a16:rowId xmlns:a16="http://schemas.microsoft.com/office/drawing/2014/main" val="2136855509"/>
                  </a:ext>
                </a:extLst>
              </a:tr>
            </a:tbl>
          </a:graphicData>
        </a:graphic>
      </p:graphicFrame>
      <p:sp>
        <p:nvSpPr>
          <p:cNvPr id="4" name="Espace réservé du numéro de diapositive 3">
            <a:extLst>
              <a:ext uri="{FF2B5EF4-FFF2-40B4-BE49-F238E27FC236}">
                <a16:creationId xmlns:a16="http://schemas.microsoft.com/office/drawing/2014/main" id="{374157B1-406F-C093-0681-285C8DCBD560}"/>
              </a:ext>
            </a:extLst>
          </p:cNvPr>
          <p:cNvSpPr>
            <a:spLocks noGrp="1"/>
          </p:cNvSpPr>
          <p:nvPr>
            <p:ph type="sldNum" sz="quarter" idx="12"/>
          </p:nvPr>
        </p:nvSpPr>
        <p:spPr>
          <a:xfrm>
            <a:off x="11203807" y="6356350"/>
            <a:ext cx="747400" cy="365125"/>
          </a:xfrm>
        </p:spPr>
        <p:txBody>
          <a:bodyPr/>
          <a:lstStyle/>
          <a:p>
            <a:fld id="{124EDC17-DEB3-47C9-A453-5F2827F9677B}" type="slidenum">
              <a:rPr lang="fr-FR" smtClean="0"/>
              <a:t>9</a:t>
            </a:fld>
            <a:r>
              <a:rPr lang="fr-FR"/>
              <a:t>/25</a:t>
            </a:r>
          </a:p>
        </p:txBody>
      </p:sp>
    </p:spTree>
    <p:extLst>
      <p:ext uri="{BB962C8B-B14F-4D97-AF65-F5344CB8AC3E}">
        <p14:creationId xmlns:p14="http://schemas.microsoft.com/office/powerpoint/2010/main" val="2263281325"/>
      </p:ext>
    </p:extLst>
  </p:cSld>
  <p:clrMapOvr>
    <a:masterClrMapping/>
  </p:clrMapOvr>
</p:sld>
</file>

<file path=ppt/theme/theme1.xml><?xml version="1.0" encoding="utf-8"?>
<a:theme xmlns:a="http://schemas.openxmlformats.org/drawingml/2006/main" name="Thème1">
  <a:themeElements>
    <a:clrScheme name="BohoVogueVTI">
      <a:dk1>
        <a:sysClr val="windowText" lastClr="000000"/>
      </a:dk1>
      <a:lt1>
        <a:sysClr val="window" lastClr="FFFFFF"/>
      </a:lt1>
      <a:dk2>
        <a:srgbClr val="35403A"/>
      </a:dk2>
      <a:lt2>
        <a:srgbClr val="F1EFEB"/>
      </a:lt2>
      <a:accent1>
        <a:srgbClr val="9E8B50"/>
      </a:accent1>
      <a:accent2>
        <a:srgbClr val="D5966B"/>
      </a:accent2>
      <a:accent3>
        <a:srgbClr val="9BA6BB"/>
      </a:accent3>
      <a:accent4>
        <a:srgbClr val="869880"/>
      </a:accent4>
      <a:accent5>
        <a:srgbClr val="588267"/>
      </a:accent5>
      <a:accent6>
        <a:srgbClr val="B89C46"/>
      </a:accent6>
      <a:hlink>
        <a:srgbClr val="C77138"/>
      </a:hlink>
      <a:folHlink>
        <a:srgbClr val="589374"/>
      </a:folHlink>
    </a:clrScheme>
    <a:fontScheme name="BohoVogueVTI">
      <a:majorFont>
        <a:latin typeface="Walbaum Display"/>
        <a:ea typeface=""/>
        <a:cs typeface=""/>
      </a:majorFont>
      <a:minorFont>
        <a:latin typeface="Aptos Light"/>
        <a:ea typeface=""/>
        <a:cs typeface=""/>
      </a:minorFont>
    </a:fontScheme>
    <a:fmtScheme name="BohoVogu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ème1" id="{2D242971-FA3E-4647-9372-CCCEC1417240}" vid="{9C7B07D5-9F3B-444B-906F-B11444D7D68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5710788-D0B6-44AE-9E5F-BA5E37E83E5C}">
  <we:reference id="wa200005566" version="3.0.0.3" store="fr-FR" storeType="OMEX"/>
  <we:alternateReferences>
    <we:reference id="WA200005566" version="3.0.0.3"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25cec07d-86ad-4f9b-8320-33f84fe5278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F370296E7F7F242A9B421A3A5A919BB" ma:contentTypeVersion="10" ma:contentTypeDescription="Crée un document." ma:contentTypeScope="" ma:versionID="3357657f1c304d60badd92b470878648">
  <xsd:schema xmlns:xsd="http://www.w3.org/2001/XMLSchema" xmlns:xs="http://www.w3.org/2001/XMLSchema" xmlns:p="http://schemas.microsoft.com/office/2006/metadata/properties" xmlns:ns3="25cec07d-86ad-4f9b-8320-33f84fe52789" xmlns:ns4="00c544c4-c944-4d64-8768-e77e5faaffab" targetNamespace="http://schemas.microsoft.com/office/2006/metadata/properties" ma:root="true" ma:fieldsID="b2ae6e983b60172bf030e15b4974fc3c" ns3:_="" ns4:_="">
    <xsd:import namespace="25cec07d-86ad-4f9b-8320-33f84fe52789"/>
    <xsd:import namespace="00c544c4-c944-4d64-8768-e77e5faaffa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cec07d-86ad-4f9b-8320-33f84fe527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0c544c4-c944-4d64-8768-e77e5faaffab"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DBDBDC-07DC-4FFB-8721-0FE4E634D75C}">
  <ds:schemaRefs>
    <ds:schemaRef ds:uri="http://schemas.microsoft.com/sharepoint/v3/contenttype/forms"/>
  </ds:schemaRefs>
</ds:datastoreItem>
</file>

<file path=customXml/itemProps2.xml><?xml version="1.0" encoding="utf-8"?>
<ds:datastoreItem xmlns:ds="http://schemas.openxmlformats.org/officeDocument/2006/customXml" ds:itemID="{FB6756C0-DF2F-4438-8BE8-FE64595C2C43}">
  <ds:schemaRefs>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http://purl.org/dc/dcmitype/"/>
    <ds:schemaRef ds:uri="00c544c4-c944-4d64-8768-e77e5faaffab"/>
    <ds:schemaRef ds:uri="25cec07d-86ad-4f9b-8320-33f84fe52789"/>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089FEFB0-E3BA-45B4-A8C6-C26807E1F61F}">
  <ds:schemaRefs>
    <ds:schemaRef ds:uri="00c544c4-c944-4d64-8768-e77e5faaffab"/>
    <ds:schemaRef ds:uri="25cec07d-86ad-4f9b-8320-33f84fe5278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2580</Words>
  <Application>Microsoft Office PowerPoint</Application>
  <PresentationFormat>Grand écran</PresentationFormat>
  <Paragraphs>284</Paragraphs>
  <Slides>25</Slides>
  <Notes>23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25</vt:i4>
      </vt:variant>
    </vt:vector>
  </HeadingPairs>
  <TitlesOfParts>
    <vt:vector size="32" baseType="lpstr">
      <vt:lpstr>Aptos</vt:lpstr>
      <vt:lpstr>Aptos Light</vt:lpstr>
      <vt:lpstr>Arial</vt:lpstr>
      <vt:lpstr>Calibri</vt:lpstr>
      <vt:lpstr>Symbol</vt:lpstr>
      <vt:lpstr>Walbaum Display</vt:lpstr>
      <vt:lpstr>Thème1</vt:lpstr>
      <vt:lpstr>Credit Card Fraud Detection</vt:lpstr>
      <vt:lpstr>Table of contents</vt:lpstr>
      <vt:lpstr>Présentation PowerPoint</vt:lpstr>
      <vt:lpstr>Présentation PowerPoint</vt:lpstr>
      <vt:lpstr>Presentation of the dataset</vt:lpstr>
      <vt:lpstr>Class imbalance &amp; performance objectives</vt:lpstr>
      <vt:lpstr>EXPLORATORY DATA ANALYSIS</vt:lpstr>
      <vt:lpstr>Data Quality Analysis</vt:lpstr>
      <vt:lpstr>Data Quality Analysis</vt:lpstr>
      <vt:lpstr>Temporal analysis of transactions and fraud </vt:lpstr>
      <vt:lpstr>Amount feature &amp; distributions</vt:lpstr>
      <vt:lpstr>Features correlation</vt:lpstr>
      <vt:lpstr>METHODOLOGY &amp; MODELS</vt:lpstr>
      <vt:lpstr>Preparing the Data for Learning</vt:lpstr>
      <vt:lpstr>Decision Tree &amp; Random Forest (architecture, tuning, results)</vt:lpstr>
      <vt:lpstr>Decision Tree &amp; Random Forest (architecture, tuning, results)</vt:lpstr>
      <vt:lpstr>XGBoost model</vt:lpstr>
      <vt:lpstr>XGBoost model</vt:lpstr>
      <vt:lpstr>Deep Neural Network – Architecture :</vt:lpstr>
      <vt:lpstr>Deep Neural Network – Results :</vt:lpstr>
      <vt:lpstr>RESULTS &amp; CONCLUSION</vt:lpstr>
      <vt:lpstr>Model comparison table (Recall, Accuracy, AUC)</vt:lpstr>
      <vt:lpstr>Best model : DNN</vt:lpstr>
      <vt:lpstr>Présentation PowerPoint</vt:lpstr>
      <vt:lpstr>Next Steps and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Eliott Hangard</dc:creator>
  <cp:lastModifiedBy>Thibaud Rimbert</cp:lastModifiedBy>
  <cp:revision>2</cp:revision>
  <dcterms:created xsi:type="dcterms:W3CDTF">2025-10-18T09:14:43Z</dcterms:created>
  <dcterms:modified xsi:type="dcterms:W3CDTF">2025-10-31T22:33:23Z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0x010100FF370296E7F7F242A9B421A3A5A919BB</vt:lpwstr>
  </property>
</Properties>
</file>